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40"/>
  </p:notesMasterIdLst>
  <p:sldIdLst>
    <p:sldId id="256" r:id="rId4"/>
    <p:sldId id="257" r:id="rId5"/>
    <p:sldId id="258" r:id="rId6"/>
    <p:sldId id="262" r:id="rId7"/>
    <p:sldId id="540" r:id="rId8"/>
    <p:sldId id="263" r:id="rId9"/>
    <p:sldId id="259" r:id="rId10"/>
    <p:sldId id="260" r:id="rId11"/>
    <p:sldId id="335" r:id="rId12"/>
    <p:sldId id="507" r:id="rId13"/>
    <p:sldId id="333" r:id="rId14"/>
    <p:sldId id="541" r:id="rId15"/>
    <p:sldId id="496" r:id="rId16"/>
    <p:sldId id="506" r:id="rId17"/>
    <p:sldId id="508" r:id="rId18"/>
    <p:sldId id="388" r:id="rId19"/>
    <p:sldId id="547" r:id="rId20"/>
    <p:sldId id="436" r:id="rId21"/>
    <p:sldId id="520" r:id="rId22"/>
    <p:sldId id="543" r:id="rId23"/>
    <p:sldId id="546" r:id="rId24"/>
    <p:sldId id="518" r:id="rId25"/>
    <p:sldId id="517" r:id="rId26"/>
    <p:sldId id="519" r:id="rId27"/>
    <p:sldId id="528" r:id="rId28"/>
    <p:sldId id="550" r:id="rId29"/>
    <p:sldId id="431" r:id="rId30"/>
    <p:sldId id="427" r:id="rId31"/>
    <p:sldId id="424" r:id="rId32"/>
    <p:sldId id="425" r:id="rId33"/>
    <p:sldId id="317" r:id="rId34"/>
    <p:sldId id="269" r:id="rId35"/>
    <p:sldId id="270" r:id="rId36"/>
    <p:sldId id="438" r:id="rId37"/>
    <p:sldId id="420" r:id="rId38"/>
    <p:sldId id="54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201D1-B231-4E83-8CDC-DBA7A2E0AF59}"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30DAEF2D-2062-43D1-BA0A-958088F46F4C}">
      <dgm:prSet/>
      <dgm:spPr/>
      <dgm:t>
        <a:bodyPr/>
        <a:lstStyle/>
        <a:p>
          <a:r>
            <a:rPr lang="en-MY"/>
            <a:t>55% </a:t>
          </a:r>
          <a:r>
            <a:rPr lang="en-MY">
              <a:sym typeface="Wingdings" panose="05000000000000000000" pitchFamily="2" charset="2"/>
            </a:rPr>
            <a:t></a:t>
          </a:r>
          <a:r>
            <a:rPr lang="en-MY"/>
            <a:t> Government-related health sectors</a:t>
          </a:r>
          <a:endParaRPr lang="en-US"/>
        </a:p>
      </dgm:t>
    </dgm:pt>
    <dgm:pt modelId="{CB5587D8-B57A-48A9-8870-793C4131AE32}" type="parTrans" cxnId="{759DF943-A908-46C6-A93D-D8494CB3B83E}">
      <dgm:prSet/>
      <dgm:spPr/>
      <dgm:t>
        <a:bodyPr/>
        <a:lstStyle/>
        <a:p>
          <a:endParaRPr lang="en-US"/>
        </a:p>
      </dgm:t>
    </dgm:pt>
    <dgm:pt modelId="{6FD67BF3-ED25-424B-889C-3105F6C3921E}" type="sibTrans" cxnId="{759DF943-A908-46C6-A93D-D8494CB3B83E}">
      <dgm:prSet/>
      <dgm:spPr/>
      <dgm:t>
        <a:bodyPr/>
        <a:lstStyle/>
        <a:p>
          <a:endParaRPr lang="en-US"/>
        </a:p>
      </dgm:t>
    </dgm:pt>
    <dgm:pt modelId="{6BE721F9-A1E4-44CF-B439-150645A3D8AA}">
      <dgm:prSet/>
      <dgm:spPr/>
      <dgm:t>
        <a:bodyPr/>
        <a:lstStyle/>
        <a:p>
          <a:r>
            <a:rPr lang="en-MY"/>
            <a:t>20% </a:t>
          </a:r>
          <a:r>
            <a:rPr lang="en-MY">
              <a:sym typeface="Wingdings" panose="05000000000000000000" pitchFamily="2" charset="2"/>
            </a:rPr>
            <a:t></a:t>
          </a:r>
          <a:r>
            <a:rPr lang="en-MY"/>
            <a:t> Private health sectors</a:t>
          </a:r>
          <a:endParaRPr lang="en-US"/>
        </a:p>
      </dgm:t>
    </dgm:pt>
    <dgm:pt modelId="{CEF495A7-5B1D-4645-A407-D802C8C9253B}" type="parTrans" cxnId="{04E5775A-2A8D-4D3F-BAD3-3F42915290BB}">
      <dgm:prSet/>
      <dgm:spPr/>
      <dgm:t>
        <a:bodyPr/>
        <a:lstStyle/>
        <a:p>
          <a:endParaRPr lang="en-US"/>
        </a:p>
      </dgm:t>
    </dgm:pt>
    <dgm:pt modelId="{0B8BE6C3-F19F-41E9-A7BA-457703B24B92}" type="sibTrans" cxnId="{04E5775A-2A8D-4D3F-BAD3-3F42915290BB}">
      <dgm:prSet/>
      <dgm:spPr/>
      <dgm:t>
        <a:bodyPr/>
        <a:lstStyle/>
        <a:p>
          <a:endParaRPr lang="en-US"/>
        </a:p>
      </dgm:t>
    </dgm:pt>
    <dgm:pt modelId="{2C11573B-7F2D-4212-B46F-C3B77C794104}">
      <dgm:prSet/>
      <dgm:spPr/>
      <dgm:t>
        <a:bodyPr/>
        <a:lstStyle/>
        <a:p>
          <a:r>
            <a:rPr lang="en-MY"/>
            <a:t>15% </a:t>
          </a:r>
          <a:r>
            <a:rPr lang="en-MY">
              <a:sym typeface="Wingdings" panose="05000000000000000000" pitchFamily="2" charset="2"/>
            </a:rPr>
            <a:t></a:t>
          </a:r>
          <a:r>
            <a:rPr lang="en-MY"/>
            <a:t> Academia and Research </a:t>
          </a:r>
          <a:endParaRPr lang="en-US"/>
        </a:p>
      </dgm:t>
    </dgm:pt>
    <dgm:pt modelId="{A82E7F62-6626-4A64-B700-73C1B7846D60}" type="parTrans" cxnId="{6D5AF352-2144-4D36-9163-C5A63EC27593}">
      <dgm:prSet/>
      <dgm:spPr/>
      <dgm:t>
        <a:bodyPr/>
        <a:lstStyle/>
        <a:p>
          <a:endParaRPr lang="en-US"/>
        </a:p>
      </dgm:t>
    </dgm:pt>
    <dgm:pt modelId="{B0422510-5F3D-4475-84FF-3464F7EB5177}" type="sibTrans" cxnId="{6D5AF352-2144-4D36-9163-C5A63EC27593}">
      <dgm:prSet/>
      <dgm:spPr/>
      <dgm:t>
        <a:bodyPr/>
        <a:lstStyle/>
        <a:p>
          <a:endParaRPr lang="en-US"/>
        </a:p>
      </dgm:t>
    </dgm:pt>
    <dgm:pt modelId="{C0398341-EDD7-4E9D-9B9E-38E63CB1D095}">
      <dgm:prSet/>
      <dgm:spPr/>
      <dgm:t>
        <a:bodyPr/>
        <a:lstStyle/>
        <a:p>
          <a:r>
            <a:rPr lang="en-MY"/>
            <a:t>5% </a:t>
          </a:r>
          <a:r>
            <a:rPr lang="en-MY">
              <a:sym typeface="Wingdings" panose="05000000000000000000" pitchFamily="2" charset="2"/>
            </a:rPr>
            <a:t></a:t>
          </a:r>
          <a:r>
            <a:rPr lang="en-MY"/>
            <a:t> </a:t>
          </a:r>
          <a:r>
            <a:rPr lang="en-US"/>
            <a:t>Business &amp; food industry</a:t>
          </a:r>
        </a:p>
      </dgm:t>
    </dgm:pt>
    <dgm:pt modelId="{901CEC8B-D024-4E76-BF4D-4DC9658DD94E}" type="parTrans" cxnId="{259DBF6C-70C0-4602-A212-4E1E79C27F25}">
      <dgm:prSet/>
      <dgm:spPr/>
      <dgm:t>
        <a:bodyPr/>
        <a:lstStyle/>
        <a:p>
          <a:endParaRPr lang="en-US"/>
        </a:p>
      </dgm:t>
    </dgm:pt>
    <dgm:pt modelId="{71B0E3E1-E280-43FC-B691-AF5958D11004}" type="sibTrans" cxnId="{259DBF6C-70C0-4602-A212-4E1E79C27F25}">
      <dgm:prSet/>
      <dgm:spPr/>
      <dgm:t>
        <a:bodyPr/>
        <a:lstStyle/>
        <a:p>
          <a:endParaRPr lang="en-US"/>
        </a:p>
      </dgm:t>
    </dgm:pt>
    <dgm:pt modelId="{C1E32E27-B344-45B3-8547-A1FEC2CC53CF}">
      <dgm:prSet/>
      <dgm:spPr/>
      <dgm:t>
        <a:bodyPr/>
        <a:lstStyle/>
        <a:p>
          <a:r>
            <a:rPr lang="en-MY"/>
            <a:t>5% </a:t>
          </a:r>
          <a:r>
            <a:rPr lang="en-MY">
              <a:sym typeface="Wingdings" panose="05000000000000000000" pitchFamily="2" charset="2"/>
            </a:rPr>
            <a:t></a:t>
          </a:r>
          <a:r>
            <a:rPr lang="en-MY"/>
            <a:t> Food Services</a:t>
          </a:r>
          <a:endParaRPr lang="en-US"/>
        </a:p>
      </dgm:t>
    </dgm:pt>
    <dgm:pt modelId="{9A8409AE-FFC4-4232-99C5-56BFAA2AC9FD}" type="parTrans" cxnId="{2E74FB08-BCBA-4CB5-BDCB-366344EDE2DF}">
      <dgm:prSet/>
      <dgm:spPr/>
      <dgm:t>
        <a:bodyPr/>
        <a:lstStyle/>
        <a:p>
          <a:endParaRPr lang="en-US"/>
        </a:p>
      </dgm:t>
    </dgm:pt>
    <dgm:pt modelId="{FCD4A4C2-8007-4070-AB02-3DBC19B16035}" type="sibTrans" cxnId="{2E74FB08-BCBA-4CB5-BDCB-366344EDE2DF}">
      <dgm:prSet/>
      <dgm:spPr/>
      <dgm:t>
        <a:bodyPr/>
        <a:lstStyle/>
        <a:p>
          <a:endParaRPr lang="en-US"/>
        </a:p>
      </dgm:t>
    </dgm:pt>
    <dgm:pt modelId="{A0D0B17A-D98E-418C-8CE6-60D8EB0B8128}" type="pres">
      <dgm:prSet presAssocID="{C2D201D1-B231-4E83-8CDC-DBA7A2E0AF59}" presName="vert0" presStyleCnt="0">
        <dgm:presLayoutVars>
          <dgm:dir/>
          <dgm:animOne val="branch"/>
          <dgm:animLvl val="lvl"/>
        </dgm:presLayoutVars>
      </dgm:prSet>
      <dgm:spPr/>
    </dgm:pt>
    <dgm:pt modelId="{AB8AAF12-B83B-4FB9-914C-97029D7AEBB7}" type="pres">
      <dgm:prSet presAssocID="{30DAEF2D-2062-43D1-BA0A-958088F46F4C}" presName="thickLine" presStyleLbl="alignNode1" presStyleIdx="0" presStyleCnt="5"/>
      <dgm:spPr/>
    </dgm:pt>
    <dgm:pt modelId="{274AFBAA-48E7-43CF-9AB9-ED3B48269CCB}" type="pres">
      <dgm:prSet presAssocID="{30DAEF2D-2062-43D1-BA0A-958088F46F4C}" presName="horz1" presStyleCnt="0"/>
      <dgm:spPr/>
    </dgm:pt>
    <dgm:pt modelId="{49223611-ED11-4546-9F0A-5EEA581827F1}" type="pres">
      <dgm:prSet presAssocID="{30DAEF2D-2062-43D1-BA0A-958088F46F4C}" presName="tx1" presStyleLbl="revTx" presStyleIdx="0" presStyleCnt="5"/>
      <dgm:spPr/>
    </dgm:pt>
    <dgm:pt modelId="{B470C591-F275-492E-9922-EB260652B9D6}" type="pres">
      <dgm:prSet presAssocID="{30DAEF2D-2062-43D1-BA0A-958088F46F4C}" presName="vert1" presStyleCnt="0"/>
      <dgm:spPr/>
    </dgm:pt>
    <dgm:pt modelId="{11251248-6CB1-4C91-8C4F-51F8D30E35DC}" type="pres">
      <dgm:prSet presAssocID="{6BE721F9-A1E4-44CF-B439-150645A3D8AA}" presName="thickLine" presStyleLbl="alignNode1" presStyleIdx="1" presStyleCnt="5"/>
      <dgm:spPr/>
    </dgm:pt>
    <dgm:pt modelId="{C527E263-7C19-4FDA-9BCB-A599DAD37447}" type="pres">
      <dgm:prSet presAssocID="{6BE721F9-A1E4-44CF-B439-150645A3D8AA}" presName="horz1" presStyleCnt="0"/>
      <dgm:spPr/>
    </dgm:pt>
    <dgm:pt modelId="{77C9BD38-3F0F-49DE-91AF-B647071C269A}" type="pres">
      <dgm:prSet presAssocID="{6BE721F9-A1E4-44CF-B439-150645A3D8AA}" presName="tx1" presStyleLbl="revTx" presStyleIdx="1" presStyleCnt="5"/>
      <dgm:spPr/>
    </dgm:pt>
    <dgm:pt modelId="{326A38DE-60CA-4411-B913-1B1A5BAE582F}" type="pres">
      <dgm:prSet presAssocID="{6BE721F9-A1E4-44CF-B439-150645A3D8AA}" presName="vert1" presStyleCnt="0"/>
      <dgm:spPr/>
    </dgm:pt>
    <dgm:pt modelId="{0BC7F38C-9A13-4E54-917C-69AF7B73B2E1}" type="pres">
      <dgm:prSet presAssocID="{2C11573B-7F2D-4212-B46F-C3B77C794104}" presName="thickLine" presStyleLbl="alignNode1" presStyleIdx="2" presStyleCnt="5"/>
      <dgm:spPr/>
    </dgm:pt>
    <dgm:pt modelId="{32343038-D6F4-411C-842E-BC63BDC0534A}" type="pres">
      <dgm:prSet presAssocID="{2C11573B-7F2D-4212-B46F-C3B77C794104}" presName="horz1" presStyleCnt="0"/>
      <dgm:spPr/>
    </dgm:pt>
    <dgm:pt modelId="{0E7152C1-FD84-4059-96E6-E2AA93239138}" type="pres">
      <dgm:prSet presAssocID="{2C11573B-7F2D-4212-B46F-C3B77C794104}" presName="tx1" presStyleLbl="revTx" presStyleIdx="2" presStyleCnt="5"/>
      <dgm:spPr/>
    </dgm:pt>
    <dgm:pt modelId="{22F44233-52B0-4F96-85D8-A797923549F0}" type="pres">
      <dgm:prSet presAssocID="{2C11573B-7F2D-4212-B46F-C3B77C794104}" presName="vert1" presStyleCnt="0"/>
      <dgm:spPr/>
    </dgm:pt>
    <dgm:pt modelId="{F277A52A-9BCC-480D-985B-90D1FEDCDC48}" type="pres">
      <dgm:prSet presAssocID="{C0398341-EDD7-4E9D-9B9E-38E63CB1D095}" presName="thickLine" presStyleLbl="alignNode1" presStyleIdx="3" presStyleCnt="5"/>
      <dgm:spPr/>
    </dgm:pt>
    <dgm:pt modelId="{DE178580-9A80-4A82-8DFF-97A35C8E01D8}" type="pres">
      <dgm:prSet presAssocID="{C0398341-EDD7-4E9D-9B9E-38E63CB1D095}" presName="horz1" presStyleCnt="0"/>
      <dgm:spPr/>
    </dgm:pt>
    <dgm:pt modelId="{442ECA31-66EC-4D09-BA6A-6D1D0838FDA2}" type="pres">
      <dgm:prSet presAssocID="{C0398341-EDD7-4E9D-9B9E-38E63CB1D095}" presName="tx1" presStyleLbl="revTx" presStyleIdx="3" presStyleCnt="5"/>
      <dgm:spPr/>
    </dgm:pt>
    <dgm:pt modelId="{280CE689-E758-486E-B2F5-9B4255CC9A01}" type="pres">
      <dgm:prSet presAssocID="{C0398341-EDD7-4E9D-9B9E-38E63CB1D095}" presName="vert1" presStyleCnt="0"/>
      <dgm:spPr/>
    </dgm:pt>
    <dgm:pt modelId="{4CA1ACEC-8B7E-4800-A51A-4407FBCF15FF}" type="pres">
      <dgm:prSet presAssocID="{C1E32E27-B344-45B3-8547-A1FEC2CC53CF}" presName="thickLine" presStyleLbl="alignNode1" presStyleIdx="4" presStyleCnt="5"/>
      <dgm:spPr/>
    </dgm:pt>
    <dgm:pt modelId="{707737F8-1F20-4726-9988-21C40B06DEC3}" type="pres">
      <dgm:prSet presAssocID="{C1E32E27-B344-45B3-8547-A1FEC2CC53CF}" presName="horz1" presStyleCnt="0"/>
      <dgm:spPr/>
    </dgm:pt>
    <dgm:pt modelId="{90814B44-6B62-4361-8641-E82A191BE90B}" type="pres">
      <dgm:prSet presAssocID="{C1E32E27-B344-45B3-8547-A1FEC2CC53CF}" presName="tx1" presStyleLbl="revTx" presStyleIdx="4" presStyleCnt="5"/>
      <dgm:spPr/>
    </dgm:pt>
    <dgm:pt modelId="{6490BF04-E2E0-49F2-B74B-9BB1E0F56286}" type="pres">
      <dgm:prSet presAssocID="{C1E32E27-B344-45B3-8547-A1FEC2CC53CF}" presName="vert1" presStyleCnt="0"/>
      <dgm:spPr/>
    </dgm:pt>
  </dgm:ptLst>
  <dgm:cxnLst>
    <dgm:cxn modelId="{2E74FB08-BCBA-4CB5-BDCB-366344EDE2DF}" srcId="{C2D201D1-B231-4E83-8CDC-DBA7A2E0AF59}" destId="{C1E32E27-B344-45B3-8547-A1FEC2CC53CF}" srcOrd="4" destOrd="0" parTransId="{9A8409AE-FFC4-4232-99C5-56BFAA2AC9FD}" sibTransId="{FCD4A4C2-8007-4070-AB02-3DBC19B16035}"/>
    <dgm:cxn modelId="{AC8A4841-5537-4C0E-89E3-C51EF468C0D5}" type="presOf" srcId="{2C11573B-7F2D-4212-B46F-C3B77C794104}" destId="{0E7152C1-FD84-4059-96E6-E2AA93239138}" srcOrd="0" destOrd="0" presId="urn:microsoft.com/office/officeart/2008/layout/LinedList"/>
    <dgm:cxn modelId="{759DF943-A908-46C6-A93D-D8494CB3B83E}" srcId="{C2D201D1-B231-4E83-8CDC-DBA7A2E0AF59}" destId="{30DAEF2D-2062-43D1-BA0A-958088F46F4C}" srcOrd="0" destOrd="0" parTransId="{CB5587D8-B57A-48A9-8870-793C4131AE32}" sibTransId="{6FD67BF3-ED25-424B-889C-3105F6C3921E}"/>
    <dgm:cxn modelId="{259DBF6C-70C0-4602-A212-4E1E79C27F25}" srcId="{C2D201D1-B231-4E83-8CDC-DBA7A2E0AF59}" destId="{C0398341-EDD7-4E9D-9B9E-38E63CB1D095}" srcOrd="3" destOrd="0" parTransId="{901CEC8B-D024-4E76-BF4D-4DC9658DD94E}" sibTransId="{71B0E3E1-E280-43FC-B691-AF5958D11004}"/>
    <dgm:cxn modelId="{6D5AF352-2144-4D36-9163-C5A63EC27593}" srcId="{C2D201D1-B231-4E83-8CDC-DBA7A2E0AF59}" destId="{2C11573B-7F2D-4212-B46F-C3B77C794104}" srcOrd="2" destOrd="0" parTransId="{A82E7F62-6626-4A64-B700-73C1B7846D60}" sibTransId="{B0422510-5F3D-4475-84FF-3464F7EB5177}"/>
    <dgm:cxn modelId="{40592058-EAB3-4D0E-97F7-5AC2F998D272}" type="presOf" srcId="{30DAEF2D-2062-43D1-BA0A-958088F46F4C}" destId="{49223611-ED11-4546-9F0A-5EEA581827F1}" srcOrd="0" destOrd="0" presId="urn:microsoft.com/office/officeart/2008/layout/LinedList"/>
    <dgm:cxn modelId="{04E5775A-2A8D-4D3F-BAD3-3F42915290BB}" srcId="{C2D201D1-B231-4E83-8CDC-DBA7A2E0AF59}" destId="{6BE721F9-A1E4-44CF-B439-150645A3D8AA}" srcOrd="1" destOrd="0" parTransId="{CEF495A7-5B1D-4645-A407-D802C8C9253B}" sibTransId="{0B8BE6C3-F19F-41E9-A7BA-457703B24B92}"/>
    <dgm:cxn modelId="{7B9299A4-C956-4CBF-B0E9-4435BEB93C4D}" type="presOf" srcId="{6BE721F9-A1E4-44CF-B439-150645A3D8AA}" destId="{77C9BD38-3F0F-49DE-91AF-B647071C269A}" srcOrd="0" destOrd="0" presId="urn:microsoft.com/office/officeart/2008/layout/LinedList"/>
    <dgm:cxn modelId="{92E7E6AB-CA46-4A1B-9D45-9B284B93ED54}" type="presOf" srcId="{C1E32E27-B344-45B3-8547-A1FEC2CC53CF}" destId="{90814B44-6B62-4361-8641-E82A191BE90B}" srcOrd="0" destOrd="0" presId="urn:microsoft.com/office/officeart/2008/layout/LinedList"/>
    <dgm:cxn modelId="{8B76BFD2-77A2-4149-9056-84E100B42C88}" type="presOf" srcId="{C0398341-EDD7-4E9D-9B9E-38E63CB1D095}" destId="{442ECA31-66EC-4D09-BA6A-6D1D0838FDA2}" srcOrd="0" destOrd="0" presId="urn:microsoft.com/office/officeart/2008/layout/LinedList"/>
    <dgm:cxn modelId="{B37262DC-AD4A-4A85-91E6-4276B67BE817}" type="presOf" srcId="{C2D201D1-B231-4E83-8CDC-DBA7A2E0AF59}" destId="{A0D0B17A-D98E-418C-8CE6-60D8EB0B8128}" srcOrd="0" destOrd="0" presId="urn:microsoft.com/office/officeart/2008/layout/LinedList"/>
    <dgm:cxn modelId="{F2A56CAC-518F-4F58-8B17-234BE613FD18}" type="presParOf" srcId="{A0D0B17A-D98E-418C-8CE6-60D8EB0B8128}" destId="{AB8AAF12-B83B-4FB9-914C-97029D7AEBB7}" srcOrd="0" destOrd="0" presId="urn:microsoft.com/office/officeart/2008/layout/LinedList"/>
    <dgm:cxn modelId="{0A034708-8AF9-454A-872E-5141201F3A71}" type="presParOf" srcId="{A0D0B17A-D98E-418C-8CE6-60D8EB0B8128}" destId="{274AFBAA-48E7-43CF-9AB9-ED3B48269CCB}" srcOrd="1" destOrd="0" presId="urn:microsoft.com/office/officeart/2008/layout/LinedList"/>
    <dgm:cxn modelId="{14F21815-64D9-4ED4-BD40-5112A04259DB}" type="presParOf" srcId="{274AFBAA-48E7-43CF-9AB9-ED3B48269CCB}" destId="{49223611-ED11-4546-9F0A-5EEA581827F1}" srcOrd="0" destOrd="0" presId="urn:microsoft.com/office/officeart/2008/layout/LinedList"/>
    <dgm:cxn modelId="{9D13203C-D735-4F26-BA19-F49194592567}" type="presParOf" srcId="{274AFBAA-48E7-43CF-9AB9-ED3B48269CCB}" destId="{B470C591-F275-492E-9922-EB260652B9D6}" srcOrd="1" destOrd="0" presId="urn:microsoft.com/office/officeart/2008/layout/LinedList"/>
    <dgm:cxn modelId="{3A8568EB-6B19-4A4D-811A-7360113054D4}" type="presParOf" srcId="{A0D0B17A-D98E-418C-8CE6-60D8EB0B8128}" destId="{11251248-6CB1-4C91-8C4F-51F8D30E35DC}" srcOrd="2" destOrd="0" presId="urn:microsoft.com/office/officeart/2008/layout/LinedList"/>
    <dgm:cxn modelId="{5BE82741-477D-4503-BC64-863708E53B12}" type="presParOf" srcId="{A0D0B17A-D98E-418C-8CE6-60D8EB0B8128}" destId="{C527E263-7C19-4FDA-9BCB-A599DAD37447}" srcOrd="3" destOrd="0" presId="urn:microsoft.com/office/officeart/2008/layout/LinedList"/>
    <dgm:cxn modelId="{8FA0975F-B0C1-4E6B-BDE0-D34777825202}" type="presParOf" srcId="{C527E263-7C19-4FDA-9BCB-A599DAD37447}" destId="{77C9BD38-3F0F-49DE-91AF-B647071C269A}" srcOrd="0" destOrd="0" presId="urn:microsoft.com/office/officeart/2008/layout/LinedList"/>
    <dgm:cxn modelId="{CA4E5302-33D9-4A3A-87A7-BA7E35F710C8}" type="presParOf" srcId="{C527E263-7C19-4FDA-9BCB-A599DAD37447}" destId="{326A38DE-60CA-4411-B913-1B1A5BAE582F}" srcOrd="1" destOrd="0" presId="urn:microsoft.com/office/officeart/2008/layout/LinedList"/>
    <dgm:cxn modelId="{3A904493-08B7-4B5E-9DD3-C2B0C8B13D56}" type="presParOf" srcId="{A0D0B17A-D98E-418C-8CE6-60D8EB0B8128}" destId="{0BC7F38C-9A13-4E54-917C-69AF7B73B2E1}" srcOrd="4" destOrd="0" presId="urn:microsoft.com/office/officeart/2008/layout/LinedList"/>
    <dgm:cxn modelId="{40A42903-378F-476E-9017-B14C6C7FB4C2}" type="presParOf" srcId="{A0D0B17A-D98E-418C-8CE6-60D8EB0B8128}" destId="{32343038-D6F4-411C-842E-BC63BDC0534A}" srcOrd="5" destOrd="0" presId="urn:microsoft.com/office/officeart/2008/layout/LinedList"/>
    <dgm:cxn modelId="{EAD6B44B-D60D-44FA-A30B-72BE10C21B1A}" type="presParOf" srcId="{32343038-D6F4-411C-842E-BC63BDC0534A}" destId="{0E7152C1-FD84-4059-96E6-E2AA93239138}" srcOrd="0" destOrd="0" presId="urn:microsoft.com/office/officeart/2008/layout/LinedList"/>
    <dgm:cxn modelId="{487737B4-D0F1-4E23-9D4E-3EDA97066EE5}" type="presParOf" srcId="{32343038-D6F4-411C-842E-BC63BDC0534A}" destId="{22F44233-52B0-4F96-85D8-A797923549F0}" srcOrd="1" destOrd="0" presId="urn:microsoft.com/office/officeart/2008/layout/LinedList"/>
    <dgm:cxn modelId="{5D8012B6-6289-4BAE-A47D-829089BE9D66}" type="presParOf" srcId="{A0D0B17A-D98E-418C-8CE6-60D8EB0B8128}" destId="{F277A52A-9BCC-480D-985B-90D1FEDCDC48}" srcOrd="6" destOrd="0" presId="urn:microsoft.com/office/officeart/2008/layout/LinedList"/>
    <dgm:cxn modelId="{640581A7-BE1C-4516-906A-023CFF175F6D}" type="presParOf" srcId="{A0D0B17A-D98E-418C-8CE6-60D8EB0B8128}" destId="{DE178580-9A80-4A82-8DFF-97A35C8E01D8}" srcOrd="7" destOrd="0" presId="urn:microsoft.com/office/officeart/2008/layout/LinedList"/>
    <dgm:cxn modelId="{100B0847-8967-466B-8E67-5217C150DA9A}" type="presParOf" srcId="{DE178580-9A80-4A82-8DFF-97A35C8E01D8}" destId="{442ECA31-66EC-4D09-BA6A-6D1D0838FDA2}" srcOrd="0" destOrd="0" presId="urn:microsoft.com/office/officeart/2008/layout/LinedList"/>
    <dgm:cxn modelId="{8FAFB7BC-F420-4167-977B-2CBD72ABAD56}" type="presParOf" srcId="{DE178580-9A80-4A82-8DFF-97A35C8E01D8}" destId="{280CE689-E758-486E-B2F5-9B4255CC9A01}" srcOrd="1" destOrd="0" presId="urn:microsoft.com/office/officeart/2008/layout/LinedList"/>
    <dgm:cxn modelId="{C38E7EC3-4D49-4BA2-A686-A42AB1D870A5}" type="presParOf" srcId="{A0D0B17A-D98E-418C-8CE6-60D8EB0B8128}" destId="{4CA1ACEC-8B7E-4800-A51A-4407FBCF15FF}" srcOrd="8" destOrd="0" presId="urn:microsoft.com/office/officeart/2008/layout/LinedList"/>
    <dgm:cxn modelId="{2920E95C-0D7E-4D67-86EF-4A35A171DB32}" type="presParOf" srcId="{A0D0B17A-D98E-418C-8CE6-60D8EB0B8128}" destId="{707737F8-1F20-4726-9988-21C40B06DEC3}" srcOrd="9" destOrd="0" presId="urn:microsoft.com/office/officeart/2008/layout/LinedList"/>
    <dgm:cxn modelId="{81BF6962-82FE-48F3-A91A-E21E7F2EAA56}" type="presParOf" srcId="{707737F8-1F20-4726-9988-21C40B06DEC3}" destId="{90814B44-6B62-4361-8641-E82A191BE90B}" srcOrd="0" destOrd="0" presId="urn:microsoft.com/office/officeart/2008/layout/LinedList"/>
    <dgm:cxn modelId="{775C69E0-D0E9-4206-A0A3-05927CCCDF2E}" type="presParOf" srcId="{707737F8-1F20-4726-9988-21C40B06DEC3}" destId="{6490BF04-E2E0-49F2-B74B-9BB1E0F562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8CF2A-54EF-4924-888B-94FDA0B1D20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C901E5C-7C29-4750-AED0-3974C2AC01DB}">
      <dgm:prSet/>
      <dgm:spPr/>
      <dgm:t>
        <a:bodyPr/>
        <a:lstStyle/>
        <a:p>
          <a:r>
            <a:rPr lang="en-US" i="1"/>
            <a:t>Formation of National Dietetic Association </a:t>
          </a:r>
          <a:r>
            <a:rPr lang="en-US" i="1">
              <a:sym typeface="Wingdings" panose="05000000000000000000" pitchFamily="2" charset="2"/>
            </a:rPr>
            <a:t></a:t>
          </a:r>
          <a:r>
            <a:rPr lang="en-US" i="1"/>
            <a:t> Malaysian Dietitian Association  </a:t>
          </a:r>
          <a:endParaRPr lang="en-US"/>
        </a:p>
      </dgm:t>
    </dgm:pt>
    <dgm:pt modelId="{1940E10F-C97E-49D1-AB9F-FB357FBB7892}" type="parTrans" cxnId="{8FEC3BEC-562B-4A8F-90B6-7FBAF1E8A56F}">
      <dgm:prSet/>
      <dgm:spPr/>
      <dgm:t>
        <a:bodyPr/>
        <a:lstStyle/>
        <a:p>
          <a:endParaRPr lang="en-US"/>
        </a:p>
      </dgm:t>
    </dgm:pt>
    <dgm:pt modelId="{F0DFF78C-8D73-4B87-BE50-838D032CFB85}" type="sibTrans" cxnId="{8FEC3BEC-562B-4A8F-90B6-7FBAF1E8A56F}">
      <dgm:prSet/>
      <dgm:spPr/>
      <dgm:t>
        <a:bodyPr/>
        <a:lstStyle/>
        <a:p>
          <a:endParaRPr lang="en-US"/>
        </a:p>
      </dgm:t>
    </dgm:pt>
    <dgm:pt modelId="{39D53973-BE78-4D70-B7F5-5C3CA292E3D8}">
      <dgm:prSet/>
      <dgm:spPr/>
      <dgm:t>
        <a:bodyPr/>
        <a:lstStyle/>
        <a:p>
          <a:r>
            <a:rPr lang="en-US" i="1"/>
            <a:t>Education standards &amp; competencies</a:t>
          </a:r>
          <a:endParaRPr lang="en-US"/>
        </a:p>
      </dgm:t>
    </dgm:pt>
    <dgm:pt modelId="{D849390C-374E-4E0F-B84D-A07D7C380581}" type="parTrans" cxnId="{CC7B3B8F-0126-4C50-8509-367D6E1F1399}">
      <dgm:prSet/>
      <dgm:spPr/>
      <dgm:t>
        <a:bodyPr/>
        <a:lstStyle/>
        <a:p>
          <a:endParaRPr lang="en-US"/>
        </a:p>
      </dgm:t>
    </dgm:pt>
    <dgm:pt modelId="{A56AAD4F-A92D-4A7D-8173-B02646E775C3}" type="sibTrans" cxnId="{CC7B3B8F-0126-4C50-8509-367D6E1F1399}">
      <dgm:prSet/>
      <dgm:spPr/>
      <dgm:t>
        <a:bodyPr/>
        <a:lstStyle/>
        <a:p>
          <a:endParaRPr lang="en-US"/>
        </a:p>
      </dgm:t>
    </dgm:pt>
    <dgm:pt modelId="{4877FDB4-8E2F-4DC6-AF71-FF68B407E3FB}">
      <dgm:prSet/>
      <dgm:spPr/>
      <dgm:t>
        <a:bodyPr/>
        <a:lstStyle/>
        <a:p>
          <a:r>
            <a:rPr lang="en-US" i="1"/>
            <a:t>Registration status of dietitians</a:t>
          </a:r>
          <a:endParaRPr lang="en-US"/>
        </a:p>
      </dgm:t>
    </dgm:pt>
    <dgm:pt modelId="{7CCE071C-35C5-45D6-ADDF-DA6C09959A51}" type="parTrans" cxnId="{9C623A82-089E-482D-9660-3BFE1DE4BA40}">
      <dgm:prSet/>
      <dgm:spPr/>
      <dgm:t>
        <a:bodyPr/>
        <a:lstStyle/>
        <a:p>
          <a:endParaRPr lang="en-US"/>
        </a:p>
      </dgm:t>
    </dgm:pt>
    <dgm:pt modelId="{D0328F2F-03AD-47F5-B892-817C238C2505}" type="sibTrans" cxnId="{9C623A82-089E-482D-9660-3BFE1DE4BA40}">
      <dgm:prSet/>
      <dgm:spPr/>
      <dgm:t>
        <a:bodyPr/>
        <a:lstStyle/>
        <a:p>
          <a:endParaRPr lang="en-US"/>
        </a:p>
      </dgm:t>
    </dgm:pt>
    <dgm:pt modelId="{64AA3F53-B435-435D-91B7-4ED5EE64AC34}" type="pres">
      <dgm:prSet presAssocID="{B398CF2A-54EF-4924-888B-94FDA0B1D202}" presName="vert0" presStyleCnt="0">
        <dgm:presLayoutVars>
          <dgm:dir/>
          <dgm:animOne val="branch"/>
          <dgm:animLvl val="lvl"/>
        </dgm:presLayoutVars>
      </dgm:prSet>
      <dgm:spPr/>
    </dgm:pt>
    <dgm:pt modelId="{F5CFDB2B-E5D9-4595-9878-EFC55FB33589}" type="pres">
      <dgm:prSet presAssocID="{1C901E5C-7C29-4750-AED0-3974C2AC01DB}" presName="thickLine" presStyleLbl="alignNode1" presStyleIdx="0" presStyleCnt="3"/>
      <dgm:spPr/>
    </dgm:pt>
    <dgm:pt modelId="{D7A6B2DB-331F-4926-888B-8B4B1236312A}" type="pres">
      <dgm:prSet presAssocID="{1C901E5C-7C29-4750-AED0-3974C2AC01DB}" presName="horz1" presStyleCnt="0"/>
      <dgm:spPr/>
    </dgm:pt>
    <dgm:pt modelId="{AD013BD4-5D7E-4D30-8E53-BE0F165B16BC}" type="pres">
      <dgm:prSet presAssocID="{1C901E5C-7C29-4750-AED0-3974C2AC01DB}" presName="tx1" presStyleLbl="revTx" presStyleIdx="0" presStyleCnt="3"/>
      <dgm:spPr/>
    </dgm:pt>
    <dgm:pt modelId="{E064D538-0697-45C2-B3B8-71B4920BE4E2}" type="pres">
      <dgm:prSet presAssocID="{1C901E5C-7C29-4750-AED0-3974C2AC01DB}" presName="vert1" presStyleCnt="0"/>
      <dgm:spPr/>
    </dgm:pt>
    <dgm:pt modelId="{3C63CB6C-9F4F-49A7-94A6-771FCE15269F}" type="pres">
      <dgm:prSet presAssocID="{39D53973-BE78-4D70-B7F5-5C3CA292E3D8}" presName="thickLine" presStyleLbl="alignNode1" presStyleIdx="1" presStyleCnt="3"/>
      <dgm:spPr/>
    </dgm:pt>
    <dgm:pt modelId="{9C5C4B70-AEDE-4E69-BDC2-191BE338EA46}" type="pres">
      <dgm:prSet presAssocID="{39D53973-BE78-4D70-B7F5-5C3CA292E3D8}" presName="horz1" presStyleCnt="0"/>
      <dgm:spPr/>
    </dgm:pt>
    <dgm:pt modelId="{4B01A5B6-19C8-40A8-AD96-C418C5EAD426}" type="pres">
      <dgm:prSet presAssocID="{39D53973-BE78-4D70-B7F5-5C3CA292E3D8}" presName="tx1" presStyleLbl="revTx" presStyleIdx="1" presStyleCnt="3"/>
      <dgm:spPr/>
    </dgm:pt>
    <dgm:pt modelId="{5388CB26-31D4-461E-AA67-7F1478D47700}" type="pres">
      <dgm:prSet presAssocID="{39D53973-BE78-4D70-B7F5-5C3CA292E3D8}" presName="vert1" presStyleCnt="0"/>
      <dgm:spPr/>
    </dgm:pt>
    <dgm:pt modelId="{07F18412-2309-4CA4-B3C4-CF8BC6EEF5E8}" type="pres">
      <dgm:prSet presAssocID="{4877FDB4-8E2F-4DC6-AF71-FF68B407E3FB}" presName="thickLine" presStyleLbl="alignNode1" presStyleIdx="2" presStyleCnt="3"/>
      <dgm:spPr/>
    </dgm:pt>
    <dgm:pt modelId="{6EA25909-8012-4AED-A3EA-D2C63BFD139C}" type="pres">
      <dgm:prSet presAssocID="{4877FDB4-8E2F-4DC6-AF71-FF68B407E3FB}" presName="horz1" presStyleCnt="0"/>
      <dgm:spPr/>
    </dgm:pt>
    <dgm:pt modelId="{A8420D1C-6A10-4671-8630-3DC6570B5CB1}" type="pres">
      <dgm:prSet presAssocID="{4877FDB4-8E2F-4DC6-AF71-FF68B407E3FB}" presName="tx1" presStyleLbl="revTx" presStyleIdx="2" presStyleCnt="3"/>
      <dgm:spPr/>
    </dgm:pt>
    <dgm:pt modelId="{FAB3EE48-9A69-4ECE-A5D4-BB6BA9D5388B}" type="pres">
      <dgm:prSet presAssocID="{4877FDB4-8E2F-4DC6-AF71-FF68B407E3FB}" presName="vert1" presStyleCnt="0"/>
      <dgm:spPr/>
    </dgm:pt>
  </dgm:ptLst>
  <dgm:cxnLst>
    <dgm:cxn modelId="{45EE7B1C-FFD7-462D-BC5A-A0037A850375}" type="presOf" srcId="{B398CF2A-54EF-4924-888B-94FDA0B1D202}" destId="{64AA3F53-B435-435D-91B7-4ED5EE64AC34}" srcOrd="0" destOrd="0" presId="urn:microsoft.com/office/officeart/2008/layout/LinedList"/>
    <dgm:cxn modelId="{21B54265-E894-4B96-BFA4-DCADD1DD2CCE}" type="presOf" srcId="{1C901E5C-7C29-4750-AED0-3974C2AC01DB}" destId="{AD013BD4-5D7E-4D30-8E53-BE0F165B16BC}" srcOrd="0" destOrd="0" presId="urn:microsoft.com/office/officeart/2008/layout/LinedList"/>
    <dgm:cxn modelId="{048D4152-AFB4-4516-9EC6-3394855119BF}" type="presOf" srcId="{4877FDB4-8E2F-4DC6-AF71-FF68B407E3FB}" destId="{A8420D1C-6A10-4671-8630-3DC6570B5CB1}" srcOrd="0" destOrd="0" presId="urn:microsoft.com/office/officeart/2008/layout/LinedList"/>
    <dgm:cxn modelId="{9C623A82-089E-482D-9660-3BFE1DE4BA40}" srcId="{B398CF2A-54EF-4924-888B-94FDA0B1D202}" destId="{4877FDB4-8E2F-4DC6-AF71-FF68B407E3FB}" srcOrd="2" destOrd="0" parTransId="{7CCE071C-35C5-45D6-ADDF-DA6C09959A51}" sibTransId="{D0328F2F-03AD-47F5-B892-817C238C2505}"/>
    <dgm:cxn modelId="{0DD44F8C-3D66-434B-AFAE-A9CA00B2A41A}" type="presOf" srcId="{39D53973-BE78-4D70-B7F5-5C3CA292E3D8}" destId="{4B01A5B6-19C8-40A8-AD96-C418C5EAD426}" srcOrd="0" destOrd="0" presId="urn:microsoft.com/office/officeart/2008/layout/LinedList"/>
    <dgm:cxn modelId="{CC7B3B8F-0126-4C50-8509-367D6E1F1399}" srcId="{B398CF2A-54EF-4924-888B-94FDA0B1D202}" destId="{39D53973-BE78-4D70-B7F5-5C3CA292E3D8}" srcOrd="1" destOrd="0" parTransId="{D849390C-374E-4E0F-B84D-A07D7C380581}" sibTransId="{A56AAD4F-A92D-4A7D-8173-B02646E775C3}"/>
    <dgm:cxn modelId="{8FEC3BEC-562B-4A8F-90B6-7FBAF1E8A56F}" srcId="{B398CF2A-54EF-4924-888B-94FDA0B1D202}" destId="{1C901E5C-7C29-4750-AED0-3974C2AC01DB}" srcOrd="0" destOrd="0" parTransId="{1940E10F-C97E-49D1-AB9F-FB357FBB7892}" sibTransId="{F0DFF78C-8D73-4B87-BE50-838D032CFB85}"/>
    <dgm:cxn modelId="{CED81762-9859-4CC0-B0D9-D252654E39EA}" type="presParOf" srcId="{64AA3F53-B435-435D-91B7-4ED5EE64AC34}" destId="{F5CFDB2B-E5D9-4595-9878-EFC55FB33589}" srcOrd="0" destOrd="0" presId="urn:microsoft.com/office/officeart/2008/layout/LinedList"/>
    <dgm:cxn modelId="{2B3370B1-AC57-49E4-87D9-E3B8CCD3CB0B}" type="presParOf" srcId="{64AA3F53-B435-435D-91B7-4ED5EE64AC34}" destId="{D7A6B2DB-331F-4926-888B-8B4B1236312A}" srcOrd="1" destOrd="0" presId="urn:microsoft.com/office/officeart/2008/layout/LinedList"/>
    <dgm:cxn modelId="{A741C8DB-C9B3-4953-AED6-87AECC947D79}" type="presParOf" srcId="{D7A6B2DB-331F-4926-888B-8B4B1236312A}" destId="{AD013BD4-5D7E-4D30-8E53-BE0F165B16BC}" srcOrd="0" destOrd="0" presId="urn:microsoft.com/office/officeart/2008/layout/LinedList"/>
    <dgm:cxn modelId="{98554FA8-347A-477F-AB5C-9E6D86946546}" type="presParOf" srcId="{D7A6B2DB-331F-4926-888B-8B4B1236312A}" destId="{E064D538-0697-45C2-B3B8-71B4920BE4E2}" srcOrd="1" destOrd="0" presId="urn:microsoft.com/office/officeart/2008/layout/LinedList"/>
    <dgm:cxn modelId="{D8F5DA74-DEDD-4EF5-97DE-052DD8E1DD23}" type="presParOf" srcId="{64AA3F53-B435-435D-91B7-4ED5EE64AC34}" destId="{3C63CB6C-9F4F-49A7-94A6-771FCE15269F}" srcOrd="2" destOrd="0" presId="urn:microsoft.com/office/officeart/2008/layout/LinedList"/>
    <dgm:cxn modelId="{1190F918-9CFB-4B74-9B8E-9F69CCA5270A}" type="presParOf" srcId="{64AA3F53-B435-435D-91B7-4ED5EE64AC34}" destId="{9C5C4B70-AEDE-4E69-BDC2-191BE338EA46}" srcOrd="3" destOrd="0" presId="urn:microsoft.com/office/officeart/2008/layout/LinedList"/>
    <dgm:cxn modelId="{3569D8DE-F9B7-4807-AFA4-C23C4E14F418}" type="presParOf" srcId="{9C5C4B70-AEDE-4E69-BDC2-191BE338EA46}" destId="{4B01A5B6-19C8-40A8-AD96-C418C5EAD426}" srcOrd="0" destOrd="0" presId="urn:microsoft.com/office/officeart/2008/layout/LinedList"/>
    <dgm:cxn modelId="{DD7D146B-3D55-419E-9D0D-B0A2EAF70F72}" type="presParOf" srcId="{9C5C4B70-AEDE-4E69-BDC2-191BE338EA46}" destId="{5388CB26-31D4-461E-AA67-7F1478D47700}" srcOrd="1" destOrd="0" presId="urn:microsoft.com/office/officeart/2008/layout/LinedList"/>
    <dgm:cxn modelId="{17BA5B2F-EB35-4F05-BDA4-A722AB15845B}" type="presParOf" srcId="{64AA3F53-B435-435D-91B7-4ED5EE64AC34}" destId="{07F18412-2309-4CA4-B3C4-CF8BC6EEF5E8}" srcOrd="4" destOrd="0" presId="urn:microsoft.com/office/officeart/2008/layout/LinedList"/>
    <dgm:cxn modelId="{7FD91A60-0220-440D-A014-87226011E855}" type="presParOf" srcId="{64AA3F53-B435-435D-91B7-4ED5EE64AC34}" destId="{6EA25909-8012-4AED-A3EA-D2C63BFD139C}" srcOrd="5" destOrd="0" presId="urn:microsoft.com/office/officeart/2008/layout/LinedList"/>
    <dgm:cxn modelId="{EC4C9589-D3F1-407C-BFE2-04A8D8D4ED07}" type="presParOf" srcId="{6EA25909-8012-4AED-A3EA-D2C63BFD139C}" destId="{A8420D1C-6A10-4671-8630-3DC6570B5CB1}" srcOrd="0" destOrd="0" presId="urn:microsoft.com/office/officeart/2008/layout/LinedList"/>
    <dgm:cxn modelId="{AA2B984B-5479-4062-B999-66B2C674EA15}" type="presParOf" srcId="{6EA25909-8012-4AED-A3EA-D2C63BFD139C}" destId="{FAB3EE48-9A69-4ECE-A5D4-BB6BA9D538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49F6DB-847F-475F-9989-B1955743C130}" type="doc">
      <dgm:prSet loTypeId="urn:microsoft.com/office/officeart/2017/3/layout/HorizontalPathTimeline" loCatId="process" qsTypeId="urn:microsoft.com/office/officeart/2005/8/quickstyle/simple2" qsCatId="simple" csTypeId="urn:microsoft.com/office/officeart/2005/8/colors/accent3_2" csCatId="accent3" phldr="1"/>
      <dgm:spPr/>
      <dgm:t>
        <a:bodyPr/>
        <a:lstStyle/>
        <a:p>
          <a:endParaRPr lang="en-US"/>
        </a:p>
      </dgm:t>
    </dgm:pt>
    <dgm:pt modelId="{D33C4CC7-8053-4B57-9B9D-F75A8A8CDD42}">
      <dgm:prSet/>
      <dgm:spPr/>
      <dgm:t>
        <a:bodyPr/>
        <a:lstStyle/>
        <a:p>
          <a:pPr>
            <a:defRPr b="1"/>
          </a:pPr>
          <a:r>
            <a:rPr lang="en-US"/>
            <a:t>1994</a:t>
          </a:r>
        </a:p>
      </dgm:t>
    </dgm:pt>
    <dgm:pt modelId="{D95DD401-BBB7-455F-82B2-A1F975F5405B}" type="parTrans" cxnId="{4F6FBC0A-8550-426A-BB52-F7B625B96B9A}">
      <dgm:prSet/>
      <dgm:spPr/>
      <dgm:t>
        <a:bodyPr/>
        <a:lstStyle/>
        <a:p>
          <a:endParaRPr lang="en-US"/>
        </a:p>
      </dgm:t>
    </dgm:pt>
    <dgm:pt modelId="{8E4F22D9-3AFA-4BDB-8F0D-B4C43F4B07E0}" type="sibTrans" cxnId="{4F6FBC0A-8550-426A-BB52-F7B625B96B9A}">
      <dgm:prSet/>
      <dgm:spPr/>
      <dgm:t>
        <a:bodyPr/>
        <a:lstStyle/>
        <a:p>
          <a:endParaRPr lang="en-US"/>
        </a:p>
      </dgm:t>
    </dgm:pt>
    <dgm:pt modelId="{433AC418-324C-4C24-8A12-48FE07CCC79E}">
      <dgm:prSet/>
      <dgm:spPr/>
      <dgm:t>
        <a:bodyPr/>
        <a:lstStyle/>
        <a:p>
          <a:r>
            <a:rPr lang="en-US"/>
            <a:t>Established in 1994</a:t>
          </a:r>
        </a:p>
      </dgm:t>
    </dgm:pt>
    <dgm:pt modelId="{AA63DF5F-6704-4D51-9CDF-2190CF106A94}" type="parTrans" cxnId="{74D8C3DD-3C63-4DB6-B281-3435C59568F2}">
      <dgm:prSet/>
      <dgm:spPr/>
      <dgm:t>
        <a:bodyPr/>
        <a:lstStyle/>
        <a:p>
          <a:endParaRPr lang="en-US"/>
        </a:p>
      </dgm:t>
    </dgm:pt>
    <dgm:pt modelId="{7F386DF2-3FE4-4BA1-B7AE-C992D899B16A}" type="sibTrans" cxnId="{74D8C3DD-3C63-4DB6-B281-3435C59568F2}">
      <dgm:prSet/>
      <dgm:spPr/>
      <dgm:t>
        <a:bodyPr/>
        <a:lstStyle/>
        <a:p>
          <a:endParaRPr lang="en-US"/>
        </a:p>
      </dgm:t>
    </dgm:pt>
    <dgm:pt modelId="{DAE1EDB3-710D-4BAF-B395-AA13B9DCD627}">
      <dgm:prSet/>
      <dgm:spPr/>
      <dgm:t>
        <a:bodyPr/>
        <a:lstStyle/>
        <a:p>
          <a:pPr>
            <a:defRPr b="1"/>
          </a:pPr>
          <a:r>
            <a:rPr lang="en-US"/>
            <a:t>22 Mar. 1996</a:t>
          </a:r>
        </a:p>
      </dgm:t>
    </dgm:pt>
    <dgm:pt modelId="{144475D6-7636-439B-96B9-59237518FCF9}" type="parTrans" cxnId="{68EC56BC-774F-462F-B8CF-C9B91088B26E}">
      <dgm:prSet/>
      <dgm:spPr/>
      <dgm:t>
        <a:bodyPr/>
        <a:lstStyle/>
        <a:p>
          <a:endParaRPr lang="en-US"/>
        </a:p>
      </dgm:t>
    </dgm:pt>
    <dgm:pt modelId="{0DF59DC4-01F2-4AEF-BAF8-B7F35A551CE5}" type="sibTrans" cxnId="{68EC56BC-774F-462F-B8CF-C9B91088B26E}">
      <dgm:prSet/>
      <dgm:spPr/>
      <dgm:t>
        <a:bodyPr/>
        <a:lstStyle/>
        <a:p>
          <a:endParaRPr lang="en-US"/>
        </a:p>
      </dgm:t>
    </dgm:pt>
    <dgm:pt modelId="{A395BEDA-CA3B-4F58-B87B-3EC3F47D15D2}">
      <dgm:prSet/>
      <dgm:spPr/>
      <dgm:t>
        <a:bodyPr/>
        <a:lstStyle/>
        <a:p>
          <a:r>
            <a:rPr lang="en-US"/>
            <a:t>Official launched on March 22, 1996 at Nikko Hotel, KL by Minister of Health, Dato Chua Jui Meng</a:t>
          </a:r>
        </a:p>
      </dgm:t>
    </dgm:pt>
    <dgm:pt modelId="{5B4EEDC6-3314-4812-B1CA-81F6723D3A18}" type="parTrans" cxnId="{90E43FC2-47E6-4708-B241-B8DE264A231F}">
      <dgm:prSet/>
      <dgm:spPr/>
      <dgm:t>
        <a:bodyPr/>
        <a:lstStyle/>
        <a:p>
          <a:endParaRPr lang="en-US"/>
        </a:p>
      </dgm:t>
    </dgm:pt>
    <dgm:pt modelId="{5519BD9E-F136-44EC-B6A9-0D28C6B23440}" type="sibTrans" cxnId="{90E43FC2-47E6-4708-B241-B8DE264A231F}">
      <dgm:prSet/>
      <dgm:spPr/>
      <dgm:t>
        <a:bodyPr/>
        <a:lstStyle/>
        <a:p>
          <a:endParaRPr lang="en-US"/>
        </a:p>
      </dgm:t>
    </dgm:pt>
    <dgm:pt modelId="{B2892764-A2A7-46E1-B5CA-D43F50C7D4DF}" type="pres">
      <dgm:prSet presAssocID="{3449F6DB-847F-475F-9989-B1955743C130}" presName="root" presStyleCnt="0">
        <dgm:presLayoutVars>
          <dgm:chMax/>
          <dgm:chPref/>
          <dgm:animLvl val="lvl"/>
        </dgm:presLayoutVars>
      </dgm:prSet>
      <dgm:spPr/>
    </dgm:pt>
    <dgm:pt modelId="{3593E8C1-37D3-4F5C-9AB2-7D097450EC9A}" type="pres">
      <dgm:prSet presAssocID="{3449F6DB-847F-475F-9989-B1955743C130}" presName="divider" presStyleLbl="node1" presStyleIdx="0" presStyleCnt="1"/>
      <dgm:spPr/>
    </dgm:pt>
    <dgm:pt modelId="{0A957235-D838-45D0-8EAE-C265DDB15A78}" type="pres">
      <dgm:prSet presAssocID="{3449F6DB-847F-475F-9989-B1955743C130}" presName="nodes" presStyleCnt="0">
        <dgm:presLayoutVars>
          <dgm:chMax/>
          <dgm:chPref/>
          <dgm:animLvl val="lvl"/>
        </dgm:presLayoutVars>
      </dgm:prSet>
      <dgm:spPr/>
    </dgm:pt>
    <dgm:pt modelId="{1F12FEEC-88E7-4CE7-86E1-021513300A6B}" type="pres">
      <dgm:prSet presAssocID="{D33C4CC7-8053-4B57-9B9D-F75A8A8CDD42}" presName="composite" presStyleCnt="0"/>
      <dgm:spPr/>
    </dgm:pt>
    <dgm:pt modelId="{EB31FC9B-1B5B-4B20-9BAF-7C53E51AB1A0}" type="pres">
      <dgm:prSet presAssocID="{D33C4CC7-8053-4B57-9B9D-F75A8A8CDD42}" presName="L1TextContainer" presStyleLbl="revTx" presStyleIdx="0" presStyleCnt="2">
        <dgm:presLayoutVars>
          <dgm:chMax val="1"/>
          <dgm:chPref val="1"/>
          <dgm:bulletEnabled val="1"/>
        </dgm:presLayoutVars>
      </dgm:prSet>
      <dgm:spPr/>
    </dgm:pt>
    <dgm:pt modelId="{F3642907-56CF-40C8-B4DA-E3A34DF5921A}" type="pres">
      <dgm:prSet presAssocID="{D33C4CC7-8053-4B57-9B9D-F75A8A8CDD42}" presName="L2TextContainerWrapper" presStyleCnt="0">
        <dgm:presLayoutVars>
          <dgm:chMax val="0"/>
          <dgm:chPref val="0"/>
          <dgm:bulletEnabled val="1"/>
        </dgm:presLayoutVars>
      </dgm:prSet>
      <dgm:spPr/>
    </dgm:pt>
    <dgm:pt modelId="{54A90860-3ECB-4200-918A-7E22866ED641}" type="pres">
      <dgm:prSet presAssocID="{D33C4CC7-8053-4B57-9B9D-F75A8A8CDD42}" presName="L2TextContainer" presStyleLbl="bgAccFollowNode1" presStyleIdx="0" presStyleCnt="2"/>
      <dgm:spPr/>
    </dgm:pt>
    <dgm:pt modelId="{10FAACB6-5C6B-4E64-8935-453F8B8A0F5B}" type="pres">
      <dgm:prSet presAssocID="{D33C4CC7-8053-4B57-9B9D-F75A8A8CDD42}" presName="FlexibleEmptyPlaceHolder" presStyleCnt="0"/>
      <dgm:spPr/>
    </dgm:pt>
    <dgm:pt modelId="{C3BE5787-63E6-4232-BB58-3CB22F3DC197}" type="pres">
      <dgm:prSet presAssocID="{D33C4CC7-8053-4B57-9B9D-F75A8A8CDD42}" presName="ConnectLine" presStyleLbl="alignNode1" presStyleIdx="0" presStyleCnt="2"/>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41C822D1-F0D1-4E63-9DB6-875345912DF2}" type="pres">
      <dgm:prSet presAssocID="{D33C4CC7-8053-4B57-9B9D-F75A8A8CDD42}" presName="ConnectorPoint" presStyleLbl="fgAcc1" presStyleIdx="0" presStyleCnt="2"/>
      <dgm:spPr>
        <a:solidFill>
          <a:schemeClr val="lt1">
            <a:alpha val="90000"/>
            <a:hueOff val="0"/>
            <a:satOff val="0"/>
            <a:lumOff val="0"/>
            <a:alphaOff val="0"/>
          </a:schemeClr>
        </a:solidFill>
        <a:ln w="12700" cap="flat" cmpd="sng" algn="ctr">
          <a:noFill/>
          <a:prstDash val="solid"/>
          <a:miter lim="800000"/>
        </a:ln>
        <a:effectLst/>
      </dgm:spPr>
    </dgm:pt>
    <dgm:pt modelId="{056861B1-796A-4337-823D-4CEF5B9766EF}" type="pres">
      <dgm:prSet presAssocID="{D33C4CC7-8053-4B57-9B9D-F75A8A8CDD42}" presName="EmptyPlaceHolder" presStyleCnt="0"/>
      <dgm:spPr/>
    </dgm:pt>
    <dgm:pt modelId="{96F40FC1-460F-465A-B27B-B822095F958F}" type="pres">
      <dgm:prSet presAssocID="{8E4F22D9-3AFA-4BDB-8F0D-B4C43F4B07E0}" presName="spaceBetweenRectangles" presStyleCnt="0"/>
      <dgm:spPr/>
    </dgm:pt>
    <dgm:pt modelId="{D19986C8-B34D-40AD-96C2-58444CE8FB15}" type="pres">
      <dgm:prSet presAssocID="{DAE1EDB3-710D-4BAF-B395-AA13B9DCD627}" presName="composite" presStyleCnt="0"/>
      <dgm:spPr/>
    </dgm:pt>
    <dgm:pt modelId="{7C8EFD54-A8B6-4496-9FBB-C7B619F4D1F8}" type="pres">
      <dgm:prSet presAssocID="{DAE1EDB3-710D-4BAF-B395-AA13B9DCD627}" presName="L1TextContainer" presStyleLbl="revTx" presStyleIdx="1" presStyleCnt="2">
        <dgm:presLayoutVars>
          <dgm:chMax val="1"/>
          <dgm:chPref val="1"/>
          <dgm:bulletEnabled val="1"/>
        </dgm:presLayoutVars>
      </dgm:prSet>
      <dgm:spPr/>
    </dgm:pt>
    <dgm:pt modelId="{B8BE267D-B2B3-4984-9113-B5898FEB8F6C}" type="pres">
      <dgm:prSet presAssocID="{DAE1EDB3-710D-4BAF-B395-AA13B9DCD627}" presName="L2TextContainerWrapper" presStyleCnt="0">
        <dgm:presLayoutVars>
          <dgm:chMax val="0"/>
          <dgm:chPref val="0"/>
          <dgm:bulletEnabled val="1"/>
        </dgm:presLayoutVars>
      </dgm:prSet>
      <dgm:spPr/>
    </dgm:pt>
    <dgm:pt modelId="{70599585-2D24-487C-8106-4FA69BF1C285}" type="pres">
      <dgm:prSet presAssocID="{DAE1EDB3-710D-4BAF-B395-AA13B9DCD627}" presName="L2TextContainer" presStyleLbl="bgAccFollowNode1" presStyleIdx="1" presStyleCnt="2"/>
      <dgm:spPr/>
    </dgm:pt>
    <dgm:pt modelId="{D1FC552A-125D-4038-ACC4-7E933917B882}" type="pres">
      <dgm:prSet presAssocID="{DAE1EDB3-710D-4BAF-B395-AA13B9DCD627}" presName="FlexibleEmptyPlaceHolder" presStyleCnt="0"/>
      <dgm:spPr/>
    </dgm:pt>
    <dgm:pt modelId="{9D0763C6-C92B-43D2-A1FC-DCBC2D934EC1}" type="pres">
      <dgm:prSet presAssocID="{DAE1EDB3-710D-4BAF-B395-AA13B9DCD627}" presName="ConnectLine" presStyleLbl="alignNode1" presStyleIdx="1" presStyleCnt="2"/>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gm:spPr>
    </dgm:pt>
    <dgm:pt modelId="{BE24E1F6-7AAB-4036-B21E-2E2B9C8DBD69}" type="pres">
      <dgm:prSet presAssocID="{DAE1EDB3-710D-4BAF-B395-AA13B9DCD627}" presName="ConnectorPoint" presStyleLbl="fgAcc1" presStyleIdx="1" presStyleCnt="2"/>
      <dgm:spPr>
        <a:solidFill>
          <a:schemeClr val="lt1">
            <a:alpha val="90000"/>
            <a:hueOff val="0"/>
            <a:satOff val="0"/>
            <a:lumOff val="0"/>
            <a:alphaOff val="0"/>
          </a:schemeClr>
        </a:solidFill>
        <a:ln w="12700" cap="flat" cmpd="sng" algn="ctr">
          <a:noFill/>
          <a:prstDash val="solid"/>
          <a:miter lim="800000"/>
        </a:ln>
        <a:effectLst/>
      </dgm:spPr>
    </dgm:pt>
    <dgm:pt modelId="{FEE0EA4C-4CE8-469A-B84C-C0E51D2C303D}" type="pres">
      <dgm:prSet presAssocID="{DAE1EDB3-710D-4BAF-B395-AA13B9DCD627}" presName="EmptyPlaceHolder" presStyleCnt="0"/>
      <dgm:spPr/>
    </dgm:pt>
  </dgm:ptLst>
  <dgm:cxnLst>
    <dgm:cxn modelId="{4F6FBC0A-8550-426A-BB52-F7B625B96B9A}" srcId="{3449F6DB-847F-475F-9989-B1955743C130}" destId="{D33C4CC7-8053-4B57-9B9D-F75A8A8CDD42}" srcOrd="0" destOrd="0" parTransId="{D95DD401-BBB7-455F-82B2-A1F975F5405B}" sibTransId="{8E4F22D9-3AFA-4BDB-8F0D-B4C43F4B07E0}"/>
    <dgm:cxn modelId="{78DADD16-C47E-4F92-83B5-BCCFE6A3371E}" type="presOf" srcId="{3449F6DB-847F-475F-9989-B1955743C130}" destId="{B2892764-A2A7-46E1-B5CA-D43F50C7D4DF}" srcOrd="0" destOrd="0" presId="urn:microsoft.com/office/officeart/2017/3/layout/HorizontalPathTimeline"/>
    <dgm:cxn modelId="{69961A3D-2177-4F45-B50C-14CAD57F3587}" type="presOf" srcId="{DAE1EDB3-710D-4BAF-B395-AA13B9DCD627}" destId="{7C8EFD54-A8B6-4496-9FBB-C7B619F4D1F8}" srcOrd="0" destOrd="0" presId="urn:microsoft.com/office/officeart/2017/3/layout/HorizontalPathTimeline"/>
    <dgm:cxn modelId="{68EC56BC-774F-462F-B8CF-C9B91088B26E}" srcId="{3449F6DB-847F-475F-9989-B1955743C130}" destId="{DAE1EDB3-710D-4BAF-B395-AA13B9DCD627}" srcOrd="1" destOrd="0" parTransId="{144475D6-7636-439B-96B9-59237518FCF9}" sibTransId="{0DF59DC4-01F2-4AEF-BAF8-B7F35A551CE5}"/>
    <dgm:cxn modelId="{90E43FC2-47E6-4708-B241-B8DE264A231F}" srcId="{DAE1EDB3-710D-4BAF-B395-AA13B9DCD627}" destId="{A395BEDA-CA3B-4F58-B87B-3EC3F47D15D2}" srcOrd="0" destOrd="0" parTransId="{5B4EEDC6-3314-4812-B1CA-81F6723D3A18}" sibTransId="{5519BD9E-F136-44EC-B6A9-0D28C6B23440}"/>
    <dgm:cxn modelId="{8C2365CF-FA4D-4AE2-B198-96335306EE66}" type="presOf" srcId="{433AC418-324C-4C24-8A12-48FE07CCC79E}" destId="{54A90860-3ECB-4200-918A-7E22866ED641}" srcOrd="0" destOrd="0" presId="urn:microsoft.com/office/officeart/2017/3/layout/HorizontalPathTimeline"/>
    <dgm:cxn modelId="{A3963ADB-663D-4F6B-ACA1-D03289842660}" type="presOf" srcId="{D33C4CC7-8053-4B57-9B9D-F75A8A8CDD42}" destId="{EB31FC9B-1B5B-4B20-9BAF-7C53E51AB1A0}" srcOrd="0" destOrd="0" presId="urn:microsoft.com/office/officeart/2017/3/layout/HorizontalPathTimeline"/>
    <dgm:cxn modelId="{74D8C3DD-3C63-4DB6-B281-3435C59568F2}" srcId="{D33C4CC7-8053-4B57-9B9D-F75A8A8CDD42}" destId="{433AC418-324C-4C24-8A12-48FE07CCC79E}" srcOrd="0" destOrd="0" parTransId="{AA63DF5F-6704-4D51-9CDF-2190CF106A94}" sibTransId="{7F386DF2-3FE4-4BA1-B7AE-C992D899B16A}"/>
    <dgm:cxn modelId="{66EA39F4-33C6-44EE-988E-F34C8EA574EC}" type="presOf" srcId="{A395BEDA-CA3B-4F58-B87B-3EC3F47D15D2}" destId="{70599585-2D24-487C-8106-4FA69BF1C285}" srcOrd="0" destOrd="0" presId="urn:microsoft.com/office/officeart/2017/3/layout/HorizontalPathTimeline"/>
    <dgm:cxn modelId="{FFD8ECD8-0DFC-455B-85BC-10B93F73B198}" type="presParOf" srcId="{B2892764-A2A7-46E1-B5CA-D43F50C7D4DF}" destId="{3593E8C1-37D3-4F5C-9AB2-7D097450EC9A}" srcOrd="0" destOrd="0" presId="urn:microsoft.com/office/officeart/2017/3/layout/HorizontalPathTimeline"/>
    <dgm:cxn modelId="{1BF5298A-5F6C-4BBB-9221-4D97E0018382}" type="presParOf" srcId="{B2892764-A2A7-46E1-B5CA-D43F50C7D4DF}" destId="{0A957235-D838-45D0-8EAE-C265DDB15A78}" srcOrd="1" destOrd="0" presId="urn:microsoft.com/office/officeart/2017/3/layout/HorizontalPathTimeline"/>
    <dgm:cxn modelId="{94FB99E8-9354-4AB8-A9E8-FD44BF7536C4}" type="presParOf" srcId="{0A957235-D838-45D0-8EAE-C265DDB15A78}" destId="{1F12FEEC-88E7-4CE7-86E1-021513300A6B}" srcOrd="0" destOrd="0" presId="urn:microsoft.com/office/officeart/2017/3/layout/HorizontalPathTimeline"/>
    <dgm:cxn modelId="{23FDC785-1907-43B0-8F70-ADC3FDA1F414}" type="presParOf" srcId="{1F12FEEC-88E7-4CE7-86E1-021513300A6B}" destId="{EB31FC9B-1B5B-4B20-9BAF-7C53E51AB1A0}" srcOrd="0" destOrd="0" presId="urn:microsoft.com/office/officeart/2017/3/layout/HorizontalPathTimeline"/>
    <dgm:cxn modelId="{3A364541-26D0-45D5-8A18-DDF942BEFCA3}" type="presParOf" srcId="{1F12FEEC-88E7-4CE7-86E1-021513300A6B}" destId="{F3642907-56CF-40C8-B4DA-E3A34DF5921A}" srcOrd="1" destOrd="0" presId="urn:microsoft.com/office/officeart/2017/3/layout/HorizontalPathTimeline"/>
    <dgm:cxn modelId="{B8071482-5244-4EFB-9433-DDD0F2611982}" type="presParOf" srcId="{F3642907-56CF-40C8-B4DA-E3A34DF5921A}" destId="{54A90860-3ECB-4200-918A-7E22866ED641}" srcOrd="0" destOrd="0" presId="urn:microsoft.com/office/officeart/2017/3/layout/HorizontalPathTimeline"/>
    <dgm:cxn modelId="{FE413E30-1A26-4D1B-ABF6-B8AF25CCB9F9}" type="presParOf" srcId="{F3642907-56CF-40C8-B4DA-E3A34DF5921A}" destId="{10FAACB6-5C6B-4E64-8935-453F8B8A0F5B}" srcOrd="1" destOrd="0" presId="urn:microsoft.com/office/officeart/2017/3/layout/HorizontalPathTimeline"/>
    <dgm:cxn modelId="{DF2725BE-87AD-4BBA-B40A-BF2444A9DD21}" type="presParOf" srcId="{1F12FEEC-88E7-4CE7-86E1-021513300A6B}" destId="{C3BE5787-63E6-4232-BB58-3CB22F3DC197}" srcOrd="2" destOrd="0" presId="urn:microsoft.com/office/officeart/2017/3/layout/HorizontalPathTimeline"/>
    <dgm:cxn modelId="{791E9B72-C8B7-4D98-A70D-750D50D612D7}" type="presParOf" srcId="{1F12FEEC-88E7-4CE7-86E1-021513300A6B}" destId="{41C822D1-F0D1-4E63-9DB6-875345912DF2}" srcOrd="3" destOrd="0" presId="urn:microsoft.com/office/officeart/2017/3/layout/HorizontalPathTimeline"/>
    <dgm:cxn modelId="{0EF02C58-DDAD-4B6D-AA15-AA3E7A036910}" type="presParOf" srcId="{1F12FEEC-88E7-4CE7-86E1-021513300A6B}" destId="{056861B1-796A-4337-823D-4CEF5B9766EF}" srcOrd="4" destOrd="0" presId="urn:microsoft.com/office/officeart/2017/3/layout/HorizontalPathTimeline"/>
    <dgm:cxn modelId="{87676D24-D588-4112-BD10-21AD92C8BA55}" type="presParOf" srcId="{0A957235-D838-45D0-8EAE-C265DDB15A78}" destId="{96F40FC1-460F-465A-B27B-B822095F958F}" srcOrd="1" destOrd="0" presId="urn:microsoft.com/office/officeart/2017/3/layout/HorizontalPathTimeline"/>
    <dgm:cxn modelId="{54D6B121-2B57-472B-9BDE-EC6D7C71B567}" type="presParOf" srcId="{0A957235-D838-45D0-8EAE-C265DDB15A78}" destId="{D19986C8-B34D-40AD-96C2-58444CE8FB15}" srcOrd="2" destOrd="0" presId="urn:microsoft.com/office/officeart/2017/3/layout/HorizontalPathTimeline"/>
    <dgm:cxn modelId="{EAB8393B-1723-4686-9D75-938A9E26D278}" type="presParOf" srcId="{D19986C8-B34D-40AD-96C2-58444CE8FB15}" destId="{7C8EFD54-A8B6-4496-9FBB-C7B619F4D1F8}" srcOrd="0" destOrd="0" presId="urn:microsoft.com/office/officeart/2017/3/layout/HorizontalPathTimeline"/>
    <dgm:cxn modelId="{652FAEEE-E0CC-47F3-9D91-C04984D59E99}" type="presParOf" srcId="{D19986C8-B34D-40AD-96C2-58444CE8FB15}" destId="{B8BE267D-B2B3-4984-9113-B5898FEB8F6C}" srcOrd="1" destOrd="0" presId="urn:microsoft.com/office/officeart/2017/3/layout/HorizontalPathTimeline"/>
    <dgm:cxn modelId="{B28E16CD-95EE-448F-9DD9-2141C14A9D4B}" type="presParOf" srcId="{B8BE267D-B2B3-4984-9113-B5898FEB8F6C}" destId="{70599585-2D24-487C-8106-4FA69BF1C285}" srcOrd="0" destOrd="0" presId="urn:microsoft.com/office/officeart/2017/3/layout/HorizontalPathTimeline"/>
    <dgm:cxn modelId="{C0CC08B8-C9A9-4A42-878F-72806F83CA6D}" type="presParOf" srcId="{B8BE267D-B2B3-4984-9113-B5898FEB8F6C}" destId="{D1FC552A-125D-4038-ACC4-7E933917B882}" srcOrd="1" destOrd="0" presId="urn:microsoft.com/office/officeart/2017/3/layout/HorizontalPathTimeline"/>
    <dgm:cxn modelId="{565892A4-6391-4528-92CF-FD34B539F980}" type="presParOf" srcId="{D19986C8-B34D-40AD-96C2-58444CE8FB15}" destId="{9D0763C6-C92B-43D2-A1FC-DCBC2D934EC1}" srcOrd="2" destOrd="0" presId="urn:microsoft.com/office/officeart/2017/3/layout/HorizontalPathTimeline"/>
    <dgm:cxn modelId="{E2F2763F-1F76-4305-8849-177015F814D2}" type="presParOf" srcId="{D19986C8-B34D-40AD-96C2-58444CE8FB15}" destId="{BE24E1F6-7AAB-4036-B21E-2E2B9C8DBD69}" srcOrd="3" destOrd="0" presId="urn:microsoft.com/office/officeart/2017/3/layout/HorizontalPathTimeline"/>
    <dgm:cxn modelId="{A52D3C9C-CE7F-4892-A4F9-2163239F5301}" type="presParOf" srcId="{D19986C8-B34D-40AD-96C2-58444CE8FB15}" destId="{FEE0EA4C-4CE8-469A-B84C-C0E51D2C303D}"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3135B5-9EBD-47C1-81B9-76724220146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EA67064-221B-4AB0-BD86-C30222ADEFA2}">
      <dgm:prSet phldrT="[Text]"/>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1.Common Vision &amp; Goal</a:t>
          </a:r>
        </a:p>
        <a:p>
          <a:pPr marL="0" marR="0" indent="0" defTabSz="914400" eaLnBrk="1" fontAlgn="auto" latinLnBrk="0" hangingPunct="1">
            <a:lnSpc>
              <a:spcPct val="100000"/>
            </a:lnSpc>
            <a:spcBef>
              <a:spcPts val="0"/>
            </a:spcBef>
            <a:spcAft>
              <a:spcPts val="0"/>
            </a:spcAft>
            <a:buClrTx/>
            <a:buSzTx/>
            <a:buFontTx/>
            <a:buNone/>
            <a:tabLst/>
            <a:defRPr/>
          </a:pPr>
          <a:endParaRPr lang="en-US" dirty="0"/>
        </a:p>
        <a:p>
          <a:pPr marL="0" marR="0" indent="0" defTabSz="914400" eaLnBrk="1" fontAlgn="auto" latinLnBrk="0" hangingPunct="1">
            <a:lnSpc>
              <a:spcPct val="100000"/>
            </a:lnSpc>
            <a:spcBef>
              <a:spcPts val="0"/>
            </a:spcBef>
            <a:spcAft>
              <a:spcPts val="0"/>
            </a:spcAft>
            <a:buClrTx/>
            <a:buSzTx/>
            <a:buFontTx/>
            <a:buNone/>
            <a:tabLst/>
            <a:defRPr/>
          </a:pPr>
          <a:r>
            <a:rPr lang="en-US" dirty="0"/>
            <a:t>Aggregate  efforts, thoughts &amp; ideas</a:t>
          </a:r>
        </a:p>
        <a:p>
          <a:pPr defTabSz="1111250">
            <a:lnSpc>
              <a:spcPct val="90000"/>
            </a:lnSpc>
            <a:spcBef>
              <a:spcPct val="0"/>
            </a:spcBef>
            <a:spcAft>
              <a:spcPct val="35000"/>
            </a:spcAft>
          </a:pPr>
          <a:endParaRPr lang="en-US" dirty="0"/>
        </a:p>
      </dgm:t>
    </dgm:pt>
    <dgm:pt modelId="{F98042BD-0180-462B-BC1E-FB9E8C526B9F}" type="parTrans" cxnId="{9CC4990E-709B-4403-8227-1233CAE61638}">
      <dgm:prSet/>
      <dgm:spPr/>
      <dgm:t>
        <a:bodyPr/>
        <a:lstStyle/>
        <a:p>
          <a:endParaRPr lang="en-US"/>
        </a:p>
      </dgm:t>
    </dgm:pt>
    <dgm:pt modelId="{CC08E6E2-FB69-4B85-97C1-7B417D92630F}" type="sibTrans" cxnId="{9CC4990E-709B-4403-8227-1233CAE61638}">
      <dgm:prSet/>
      <dgm:spPr/>
      <dgm:t>
        <a:bodyPr/>
        <a:lstStyle/>
        <a:p>
          <a:endParaRPr lang="en-US"/>
        </a:p>
      </dgm:t>
    </dgm:pt>
    <dgm:pt modelId="{CC96894A-EC53-4932-A677-3C35E34BB31C}">
      <dgm:prSet phldrT="[Text]"/>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2.Legal function &amp; visual identity </a:t>
          </a:r>
        </a:p>
        <a:p>
          <a:pPr marL="0" marR="0" indent="0" defTabSz="914400" eaLnBrk="1" fontAlgn="auto" latinLnBrk="0" hangingPunct="1">
            <a:lnSpc>
              <a:spcPct val="100000"/>
            </a:lnSpc>
            <a:spcBef>
              <a:spcPts val="0"/>
            </a:spcBef>
            <a:spcAft>
              <a:spcPts val="0"/>
            </a:spcAft>
            <a:buClrTx/>
            <a:buSzTx/>
            <a:buFontTx/>
            <a:buNone/>
            <a:tabLst/>
            <a:defRPr/>
          </a:pPr>
          <a:r>
            <a:rPr lang="en-US" dirty="0"/>
            <a:t>Structure &amp; governance to the profession </a:t>
          </a:r>
        </a:p>
        <a:p>
          <a:pPr defTabSz="844550">
            <a:lnSpc>
              <a:spcPct val="90000"/>
            </a:lnSpc>
            <a:spcBef>
              <a:spcPct val="0"/>
            </a:spcBef>
            <a:spcAft>
              <a:spcPct val="35000"/>
            </a:spcAft>
          </a:pPr>
          <a:endParaRPr lang="en-US" dirty="0"/>
        </a:p>
      </dgm:t>
    </dgm:pt>
    <dgm:pt modelId="{20CA4147-30E3-4DA3-9E68-6068B50140FD}" type="parTrans" cxnId="{51C782F8-DE32-4DDB-AE19-A63C2C6E4EA1}">
      <dgm:prSet/>
      <dgm:spPr/>
      <dgm:t>
        <a:bodyPr/>
        <a:lstStyle/>
        <a:p>
          <a:endParaRPr lang="en-US"/>
        </a:p>
      </dgm:t>
    </dgm:pt>
    <dgm:pt modelId="{397C4B47-C6BF-42B8-8A61-BA80493FE3D9}" type="sibTrans" cxnId="{51C782F8-DE32-4DDB-AE19-A63C2C6E4EA1}">
      <dgm:prSet/>
      <dgm:spPr/>
      <dgm:t>
        <a:bodyPr/>
        <a:lstStyle/>
        <a:p>
          <a:endParaRPr lang="en-US"/>
        </a:p>
      </dgm:t>
    </dgm:pt>
    <dgm:pt modelId="{5FCC4C79-BC08-44E5-8F18-6195912D1558}">
      <dgm:prSet phldrT="[Text]"/>
      <dgm:spPr>
        <a:solidFill>
          <a:srgbClr val="0070C0"/>
        </a:solidFill>
      </dgm:spPr>
      <dgm:t>
        <a:bodyPr/>
        <a:lstStyle/>
        <a:p>
          <a:r>
            <a:rPr lang="en-US" dirty="0"/>
            <a:t>3.Promote visibility &amp; credibility </a:t>
          </a:r>
        </a:p>
      </dgm:t>
    </dgm:pt>
    <dgm:pt modelId="{58FEE6FE-7422-4E64-AD68-271A349F9CB9}" type="parTrans" cxnId="{86930391-3B93-4111-B822-2AD544F25AE1}">
      <dgm:prSet/>
      <dgm:spPr/>
      <dgm:t>
        <a:bodyPr/>
        <a:lstStyle/>
        <a:p>
          <a:endParaRPr lang="en-US"/>
        </a:p>
      </dgm:t>
    </dgm:pt>
    <dgm:pt modelId="{23AD7908-00A6-4E08-A6A2-ED659F5E8259}" type="sibTrans" cxnId="{86930391-3B93-4111-B822-2AD544F25AE1}">
      <dgm:prSet/>
      <dgm:spPr/>
      <dgm:t>
        <a:bodyPr/>
        <a:lstStyle/>
        <a:p>
          <a:endParaRPr lang="en-US"/>
        </a:p>
      </dgm:t>
    </dgm:pt>
    <dgm:pt modelId="{63700C88-30B6-461F-919D-10679B2F407D}">
      <dgm:prSet phldrT="[Text]"/>
      <dgm:spPr>
        <a:solidFill>
          <a:srgbClr val="FF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4. Powerhouse for professional expertise </a:t>
          </a:r>
        </a:p>
        <a:p>
          <a:pPr defTabSz="844550">
            <a:lnSpc>
              <a:spcPct val="90000"/>
            </a:lnSpc>
            <a:spcBef>
              <a:spcPct val="0"/>
            </a:spcBef>
            <a:spcAft>
              <a:spcPct val="35000"/>
            </a:spcAft>
          </a:pPr>
          <a:endParaRPr lang="en-US" dirty="0"/>
        </a:p>
      </dgm:t>
    </dgm:pt>
    <dgm:pt modelId="{52ED830E-360E-4590-87CB-585B0562E3B1}" type="parTrans" cxnId="{267ADFCD-3A67-408C-90E4-A809C0AACFB3}">
      <dgm:prSet/>
      <dgm:spPr/>
      <dgm:t>
        <a:bodyPr/>
        <a:lstStyle/>
        <a:p>
          <a:endParaRPr lang="en-US"/>
        </a:p>
      </dgm:t>
    </dgm:pt>
    <dgm:pt modelId="{1211D533-E0C8-45EB-A680-2586EA96612A}" type="sibTrans" cxnId="{267ADFCD-3A67-408C-90E4-A809C0AACFB3}">
      <dgm:prSet/>
      <dgm:spPr/>
      <dgm:t>
        <a:bodyPr/>
        <a:lstStyle/>
        <a:p>
          <a:endParaRPr lang="en-US"/>
        </a:p>
      </dgm:t>
    </dgm:pt>
    <dgm:pt modelId="{85E7AD23-CA47-400A-A72A-B4AD07B97A18}">
      <dgm:prSet phldrT="[Text]"/>
      <dgm:spPr>
        <a:solidFill>
          <a:srgbClr val="FF0000"/>
        </a:solidFill>
      </dgm:spPr>
      <dgm:t>
        <a:bodyPr/>
        <a:lstStyle/>
        <a:p>
          <a:r>
            <a:rPr lang="en-US" sz="1800" kern="1200" dirty="0"/>
            <a:t>5. Advocate for provision of quality care to patients/clients</a:t>
          </a:r>
          <a:endParaRPr lang="en-US" dirty="0"/>
        </a:p>
      </dgm:t>
    </dgm:pt>
    <dgm:pt modelId="{E1613E8F-AE8B-49DB-9034-AB3E5C065B66}" type="parTrans" cxnId="{14E5D313-57D6-43AA-AFFB-AEB1DC3351F2}">
      <dgm:prSet/>
      <dgm:spPr/>
      <dgm:t>
        <a:bodyPr/>
        <a:lstStyle/>
        <a:p>
          <a:endParaRPr lang="en-US"/>
        </a:p>
      </dgm:t>
    </dgm:pt>
    <dgm:pt modelId="{27995E91-AA99-492C-8834-73EE1C69243C}" type="sibTrans" cxnId="{14E5D313-57D6-43AA-AFFB-AEB1DC3351F2}">
      <dgm:prSet/>
      <dgm:spPr/>
      <dgm:t>
        <a:bodyPr/>
        <a:lstStyle/>
        <a:p>
          <a:endParaRPr lang="en-US"/>
        </a:p>
      </dgm:t>
    </dgm:pt>
    <dgm:pt modelId="{0B31FDB5-5BA6-4C20-BA09-9BCEE89CBA13}" type="pres">
      <dgm:prSet presAssocID="{0A3135B5-9EBD-47C1-81B9-76724220146B}" presName="diagram" presStyleCnt="0">
        <dgm:presLayoutVars>
          <dgm:dir/>
          <dgm:resizeHandles val="exact"/>
        </dgm:presLayoutVars>
      </dgm:prSet>
      <dgm:spPr/>
    </dgm:pt>
    <dgm:pt modelId="{0B72A1F8-A199-456D-8496-963FE9BCE46F}" type="pres">
      <dgm:prSet presAssocID="{0EA67064-221B-4AB0-BD86-C30222ADEFA2}" presName="node" presStyleLbl="node1" presStyleIdx="0" presStyleCnt="5" custLinFactNeighborX="406" custLinFactNeighborY="-59575">
        <dgm:presLayoutVars>
          <dgm:bulletEnabled val="1"/>
        </dgm:presLayoutVars>
      </dgm:prSet>
      <dgm:spPr/>
    </dgm:pt>
    <dgm:pt modelId="{8AACCDC5-1740-4972-81B3-741F0CDF31B4}" type="pres">
      <dgm:prSet presAssocID="{CC08E6E2-FB69-4B85-97C1-7B417D92630F}" presName="sibTrans" presStyleCnt="0"/>
      <dgm:spPr/>
    </dgm:pt>
    <dgm:pt modelId="{F7E652B8-7A89-4CC2-8BAA-0909AB8CF9AD}" type="pres">
      <dgm:prSet presAssocID="{CC96894A-EC53-4932-A677-3C35E34BB31C}" presName="node" presStyleLbl="node1" presStyleIdx="1" presStyleCnt="5" custLinFactNeighborX="-2120" custLinFactNeighborY="-53715">
        <dgm:presLayoutVars>
          <dgm:bulletEnabled val="1"/>
        </dgm:presLayoutVars>
      </dgm:prSet>
      <dgm:spPr/>
    </dgm:pt>
    <dgm:pt modelId="{54101C8C-72B9-47BE-AB61-634D255EC710}" type="pres">
      <dgm:prSet presAssocID="{397C4B47-C6BF-42B8-8A61-BA80493FE3D9}" presName="sibTrans" presStyleCnt="0"/>
      <dgm:spPr/>
    </dgm:pt>
    <dgm:pt modelId="{AC37683C-0DB8-4CC5-A596-20E836C29AD9}" type="pres">
      <dgm:prSet presAssocID="{5FCC4C79-BC08-44E5-8F18-6195912D1558}" presName="node" presStyleLbl="node1" presStyleIdx="2" presStyleCnt="5" custLinFactNeighborX="-1817" custLinFactNeighborY="-49001">
        <dgm:presLayoutVars>
          <dgm:bulletEnabled val="1"/>
        </dgm:presLayoutVars>
      </dgm:prSet>
      <dgm:spPr/>
    </dgm:pt>
    <dgm:pt modelId="{1D82AB27-A3F7-4C24-8D02-53C34390E037}" type="pres">
      <dgm:prSet presAssocID="{23AD7908-00A6-4E08-A6A2-ED659F5E8259}" presName="sibTrans" presStyleCnt="0"/>
      <dgm:spPr/>
    </dgm:pt>
    <dgm:pt modelId="{BEEDB3B5-FE94-45C8-A53D-6F50BA7952B4}" type="pres">
      <dgm:prSet presAssocID="{63700C88-30B6-461F-919D-10679B2F407D}" presName="node" presStyleLbl="node1" presStyleIdx="3" presStyleCnt="5" custScaleY="105531" custLinFactNeighborX="-55000" custLinFactNeighborY="-39213">
        <dgm:presLayoutVars>
          <dgm:bulletEnabled val="1"/>
        </dgm:presLayoutVars>
      </dgm:prSet>
      <dgm:spPr/>
    </dgm:pt>
    <dgm:pt modelId="{FFD45C87-B808-4FCC-83DB-CC670AC7A8FE}" type="pres">
      <dgm:prSet presAssocID="{1211D533-E0C8-45EB-A680-2586EA96612A}" presName="sibTrans" presStyleCnt="0"/>
      <dgm:spPr/>
    </dgm:pt>
    <dgm:pt modelId="{3DA1D23C-078D-4287-A439-B9D1C57B8DE6}" type="pres">
      <dgm:prSet presAssocID="{85E7AD23-CA47-400A-A72A-B4AD07B97A18}" presName="node" presStyleLbl="node1" presStyleIdx="4" presStyleCnt="5" custLinFactNeighborX="-54291" custLinFactNeighborY="-38396">
        <dgm:presLayoutVars>
          <dgm:bulletEnabled val="1"/>
        </dgm:presLayoutVars>
      </dgm:prSet>
      <dgm:spPr/>
    </dgm:pt>
  </dgm:ptLst>
  <dgm:cxnLst>
    <dgm:cxn modelId="{9CC4990E-709B-4403-8227-1233CAE61638}" srcId="{0A3135B5-9EBD-47C1-81B9-76724220146B}" destId="{0EA67064-221B-4AB0-BD86-C30222ADEFA2}" srcOrd="0" destOrd="0" parTransId="{F98042BD-0180-462B-BC1E-FB9E8C526B9F}" sibTransId="{CC08E6E2-FB69-4B85-97C1-7B417D92630F}"/>
    <dgm:cxn modelId="{14E5D313-57D6-43AA-AFFB-AEB1DC3351F2}" srcId="{0A3135B5-9EBD-47C1-81B9-76724220146B}" destId="{85E7AD23-CA47-400A-A72A-B4AD07B97A18}" srcOrd="4" destOrd="0" parTransId="{E1613E8F-AE8B-49DB-9034-AB3E5C065B66}" sibTransId="{27995E91-AA99-492C-8834-73EE1C69243C}"/>
    <dgm:cxn modelId="{59BB1E2B-BA18-4FF3-B74C-BFEFE90F700E}" type="presOf" srcId="{CC96894A-EC53-4932-A677-3C35E34BB31C}" destId="{F7E652B8-7A89-4CC2-8BAA-0909AB8CF9AD}" srcOrd="0" destOrd="0" presId="urn:microsoft.com/office/officeart/2005/8/layout/default"/>
    <dgm:cxn modelId="{A7C21E5E-3813-4FBC-8D41-E8A9105E9DC2}" type="presOf" srcId="{5FCC4C79-BC08-44E5-8F18-6195912D1558}" destId="{AC37683C-0DB8-4CC5-A596-20E836C29AD9}" srcOrd="0" destOrd="0" presId="urn:microsoft.com/office/officeart/2005/8/layout/default"/>
    <dgm:cxn modelId="{0DE24342-DD33-4376-A8CC-DC9542100BC6}" type="presOf" srcId="{85E7AD23-CA47-400A-A72A-B4AD07B97A18}" destId="{3DA1D23C-078D-4287-A439-B9D1C57B8DE6}" srcOrd="0" destOrd="0" presId="urn:microsoft.com/office/officeart/2005/8/layout/default"/>
    <dgm:cxn modelId="{690C6C49-32C2-474D-9862-08958E8CBB6C}" type="presOf" srcId="{0A3135B5-9EBD-47C1-81B9-76724220146B}" destId="{0B31FDB5-5BA6-4C20-BA09-9BCEE89CBA13}" srcOrd="0" destOrd="0" presId="urn:microsoft.com/office/officeart/2005/8/layout/default"/>
    <dgm:cxn modelId="{86930391-3B93-4111-B822-2AD544F25AE1}" srcId="{0A3135B5-9EBD-47C1-81B9-76724220146B}" destId="{5FCC4C79-BC08-44E5-8F18-6195912D1558}" srcOrd="2" destOrd="0" parTransId="{58FEE6FE-7422-4E64-AD68-271A349F9CB9}" sibTransId="{23AD7908-00A6-4E08-A6A2-ED659F5E8259}"/>
    <dgm:cxn modelId="{FEB052C5-4F6F-4BFE-95A4-39CF76D412F1}" type="presOf" srcId="{0EA67064-221B-4AB0-BD86-C30222ADEFA2}" destId="{0B72A1F8-A199-456D-8496-963FE9BCE46F}" srcOrd="0" destOrd="0" presId="urn:microsoft.com/office/officeart/2005/8/layout/default"/>
    <dgm:cxn modelId="{267ADFCD-3A67-408C-90E4-A809C0AACFB3}" srcId="{0A3135B5-9EBD-47C1-81B9-76724220146B}" destId="{63700C88-30B6-461F-919D-10679B2F407D}" srcOrd="3" destOrd="0" parTransId="{52ED830E-360E-4590-87CB-585B0562E3B1}" sibTransId="{1211D533-E0C8-45EB-A680-2586EA96612A}"/>
    <dgm:cxn modelId="{DBB99BE2-DE25-4D73-82DE-6D1E79C50A10}" type="presOf" srcId="{63700C88-30B6-461F-919D-10679B2F407D}" destId="{BEEDB3B5-FE94-45C8-A53D-6F50BA7952B4}" srcOrd="0" destOrd="0" presId="urn:microsoft.com/office/officeart/2005/8/layout/default"/>
    <dgm:cxn modelId="{51C782F8-DE32-4DDB-AE19-A63C2C6E4EA1}" srcId="{0A3135B5-9EBD-47C1-81B9-76724220146B}" destId="{CC96894A-EC53-4932-A677-3C35E34BB31C}" srcOrd="1" destOrd="0" parTransId="{20CA4147-30E3-4DA3-9E68-6068B50140FD}" sibTransId="{397C4B47-C6BF-42B8-8A61-BA80493FE3D9}"/>
    <dgm:cxn modelId="{AB3C991C-DF98-4262-8DCE-83CE20370B0A}" type="presParOf" srcId="{0B31FDB5-5BA6-4C20-BA09-9BCEE89CBA13}" destId="{0B72A1F8-A199-456D-8496-963FE9BCE46F}" srcOrd="0" destOrd="0" presId="urn:microsoft.com/office/officeart/2005/8/layout/default"/>
    <dgm:cxn modelId="{12C376F7-FB07-4EE7-BCEC-0B44D9984A7D}" type="presParOf" srcId="{0B31FDB5-5BA6-4C20-BA09-9BCEE89CBA13}" destId="{8AACCDC5-1740-4972-81B3-741F0CDF31B4}" srcOrd="1" destOrd="0" presId="urn:microsoft.com/office/officeart/2005/8/layout/default"/>
    <dgm:cxn modelId="{4147066D-4548-4CB6-A442-4858842DE415}" type="presParOf" srcId="{0B31FDB5-5BA6-4C20-BA09-9BCEE89CBA13}" destId="{F7E652B8-7A89-4CC2-8BAA-0909AB8CF9AD}" srcOrd="2" destOrd="0" presId="urn:microsoft.com/office/officeart/2005/8/layout/default"/>
    <dgm:cxn modelId="{EC6C0DDD-E2CF-48FF-AAD9-6341D3A4941B}" type="presParOf" srcId="{0B31FDB5-5BA6-4C20-BA09-9BCEE89CBA13}" destId="{54101C8C-72B9-47BE-AB61-634D255EC710}" srcOrd="3" destOrd="0" presId="urn:microsoft.com/office/officeart/2005/8/layout/default"/>
    <dgm:cxn modelId="{D45DCE5E-CA9F-4338-B1AD-A165B67D7049}" type="presParOf" srcId="{0B31FDB5-5BA6-4C20-BA09-9BCEE89CBA13}" destId="{AC37683C-0DB8-4CC5-A596-20E836C29AD9}" srcOrd="4" destOrd="0" presId="urn:microsoft.com/office/officeart/2005/8/layout/default"/>
    <dgm:cxn modelId="{94C9B4BD-819C-48EA-9BBB-092D3718EEA0}" type="presParOf" srcId="{0B31FDB5-5BA6-4C20-BA09-9BCEE89CBA13}" destId="{1D82AB27-A3F7-4C24-8D02-53C34390E037}" srcOrd="5" destOrd="0" presId="urn:microsoft.com/office/officeart/2005/8/layout/default"/>
    <dgm:cxn modelId="{C2E07E77-96CF-4403-9DDB-152975E0A04F}" type="presParOf" srcId="{0B31FDB5-5BA6-4C20-BA09-9BCEE89CBA13}" destId="{BEEDB3B5-FE94-45C8-A53D-6F50BA7952B4}" srcOrd="6" destOrd="0" presId="urn:microsoft.com/office/officeart/2005/8/layout/default"/>
    <dgm:cxn modelId="{9EE9B669-6659-4161-8D5C-EE1B018C1900}" type="presParOf" srcId="{0B31FDB5-5BA6-4C20-BA09-9BCEE89CBA13}" destId="{FFD45C87-B808-4FCC-83DB-CC670AC7A8FE}" srcOrd="7" destOrd="0" presId="urn:microsoft.com/office/officeart/2005/8/layout/default"/>
    <dgm:cxn modelId="{25EBBE70-E07F-42E0-AB55-1DA45011C348}" type="presParOf" srcId="{0B31FDB5-5BA6-4C20-BA09-9BCEE89CBA13}" destId="{3DA1D23C-078D-4287-A439-B9D1C57B8DE6}"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5E2683-E9C6-47E3-A3ED-63DF8BB66368}"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CB8DBDCF-68D8-4EF2-88A4-89F92E26D9A8}">
      <dgm:prSet phldrT="[Text]"/>
      <dgm:spPr>
        <a:solidFill>
          <a:schemeClr val="accent2">
            <a:lumMod val="20000"/>
            <a:lumOff val="80000"/>
          </a:schemeClr>
        </a:solidFill>
      </dgm:spPr>
      <dgm:t>
        <a:bodyPr/>
        <a:lstStyle/>
        <a:p>
          <a:r>
            <a:rPr lang="en-US" b="1" dirty="0">
              <a:solidFill>
                <a:schemeClr val="tx1"/>
              </a:solidFill>
              <a:latin typeface="Trebuchet MS" panose="020B0603020202020204" pitchFamily="34" charset="0"/>
            </a:rPr>
            <a:t>Registration Certificate</a:t>
          </a:r>
          <a:endParaRPr lang="en-MY" b="1" dirty="0">
            <a:solidFill>
              <a:schemeClr val="tx1"/>
            </a:solidFill>
            <a:latin typeface="Trebuchet MS" panose="020B0603020202020204" pitchFamily="34" charset="0"/>
          </a:endParaRPr>
        </a:p>
      </dgm:t>
    </dgm:pt>
    <dgm:pt modelId="{C7998D77-5AAD-4F00-933A-A9EBB30340C9}" type="parTrans" cxnId="{5A7FF5CB-C741-4FA6-B0D0-31244CE493AC}">
      <dgm:prSet/>
      <dgm:spPr/>
      <dgm:t>
        <a:bodyPr/>
        <a:lstStyle/>
        <a:p>
          <a:endParaRPr lang="en-MY"/>
        </a:p>
      </dgm:t>
    </dgm:pt>
    <dgm:pt modelId="{8AC4E092-9270-417D-A625-879BD97AE2A1}" type="sibTrans" cxnId="{5A7FF5CB-C741-4FA6-B0D0-31244CE493AC}">
      <dgm:prSet/>
      <dgm:spPr/>
      <dgm:t>
        <a:bodyPr/>
        <a:lstStyle/>
        <a:p>
          <a:endParaRPr lang="en-MY"/>
        </a:p>
      </dgm:t>
    </dgm:pt>
    <dgm:pt modelId="{5A9BFEC0-3943-487E-9444-7F7C21FC591F}">
      <dgm:prSet phldrT="[Text]"/>
      <dgm:spPr>
        <a:solidFill>
          <a:schemeClr val="accent2">
            <a:lumMod val="20000"/>
            <a:lumOff val="80000"/>
          </a:schemeClr>
        </a:solidFill>
      </dgm:spPr>
      <dgm:t>
        <a:bodyPr/>
        <a:lstStyle/>
        <a:p>
          <a:r>
            <a:rPr lang="en-US" b="1" dirty="0" err="1">
              <a:solidFill>
                <a:schemeClr val="tx1"/>
              </a:solidFill>
              <a:latin typeface="Trebuchet MS" panose="020B0603020202020204" pitchFamily="34" charset="0"/>
            </a:rPr>
            <a:t>Practising</a:t>
          </a:r>
          <a:r>
            <a:rPr lang="en-US" b="1" dirty="0">
              <a:solidFill>
                <a:schemeClr val="tx1"/>
              </a:solidFill>
              <a:latin typeface="Trebuchet MS" panose="020B0603020202020204" pitchFamily="34" charset="0"/>
            </a:rPr>
            <a:t> Certificate</a:t>
          </a:r>
          <a:endParaRPr lang="en-MY" b="1" dirty="0">
            <a:solidFill>
              <a:schemeClr val="tx1"/>
            </a:solidFill>
            <a:latin typeface="Trebuchet MS" panose="020B0603020202020204" pitchFamily="34" charset="0"/>
          </a:endParaRPr>
        </a:p>
      </dgm:t>
    </dgm:pt>
    <dgm:pt modelId="{BE0F5A67-F7EA-4A69-875E-1503F6C682FB}" type="parTrans" cxnId="{3929C105-4137-4CB8-B743-F245E772056F}">
      <dgm:prSet/>
      <dgm:spPr/>
      <dgm:t>
        <a:bodyPr/>
        <a:lstStyle/>
        <a:p>
          <a:endParaRPr lang="en-MY"/>
        </a:p>
      </dgm:t>
    </dgm:pt>
    <dgm:pt modelId="{8F2243E9-F19C-4213-963A-00BB93FB9098}" type="sibTrans" cxnId="{3929C105-4137-4CB8-B743-F245E772056F}">
      <dgm:prSet/>
      <dgm:spPr/>
      <dgm:t>
        <a:bodyPr/>
        <a:lstStyle/>
        <a:p>
          <a:endParaRPr lang="en-MY"/>
        </a:p>
      </dgm:t>
    </dgm:pt>
    <dgm:pt modelId="{36B3AC67-6BB9-4D41-A9A1-90CD045FFB3B}">
      <dgm:prSet phldrT="[Text]"/>
      <dgm:spPr>
        <a:solidFill>
          <a:schemeClr val="accent2">
            <a:lumMod val="20000"/>
            <a:lumOff val="80000"/>
          </a:schemeClr>
        </a:solidFill>
      </dgm:spPr>
      <dgm:t>
        <a:bodyPr/>
        <a:lstStyle/>
        <a:p>
          <a:r>
            <a:rPr lang="en-US" b="1" dirty="0">
              <a:solidFill>
                <a:schemeClr val="tx1"/>
              </a:solidFill>
              <a:latin typeface="Trebuchet MS" panose="020B0603020202020204" pitchFamily="34" charset="0"/>
            </a:rPr>
            <a:t>Renewal of  </a:t>
          </a:r>
          <a:r>
            <a:rPr lang="en-US" b="1" dirty="0" err="1">
              <a:solidFill>
                <a:schemeClr val="tx1"/>
              </a:solidFill>
              <a:latin typeface="Trebuchet MS" panose="020B0603020202020204" pitchFamily="34" charset="0"/>
            </a:rPr>
            <a:t>Practising</a:t>
          </a:r>
          <a:r>
            <a:rPr lang="en-US" b="1" dirty="0">
              <a:solidFill>
                <a:schemeClr val="tx1"/>
              </a:solidFill>
              <a:latin typeface="Trebuchet MS" panose="020B0603020202020204" pitchFamily="34" charset="0"/>
            </a:rPr>
            <a:t> Certificate</a:t>
          </a:r>
          <a:endParaRPr lang="en-MY" b="1" dirty="0">
            <a:solidFill>
              <a:schemeClr val="tx1"/>
            </a:solidFill>
            <a:latin typeface="Trebuchet MS" panose="020B0603020202020204" pitchFamily="34" charset="0"/>
          </a:endParaRPr>
        </a:p>
      </dgm:t>
    </dgm:pt>
    <dgm:pt modelId="{54FABE60-1D94-4222-9D4C-C3652F16320B}" type="parTrans" cxnId="{08E86C75-4EDA-4A02-8498-EBF27553A755}">
      <dgm:prSet/>
      <dgm:spPr/>
      <dgm:t>
        <a:bodyPr/>
        <a:lstStyle/>
        <a:p>
          <a:endParaRPr lang="en-MY"/>
        </a:p>
      </dgm:t>
    </dgm:pt>
    <dgm:pt modelId="{992C678E-CD2A-4B9C-9A6F-FA8579A2A74C}" type="sibTrans" cxnId="{08E86C75-4EDA-4A02-8498-EBF27553A755}">
      <dgm:prSet/>
      <dgm:spPr/>
      <dgm:t>
        <a:bodyPr/>
        <a:lstStyle/>
        <a:p>
          <a:endParaRPr lang="en-MY"/>
        </a:p>
      </dgm:t>
    </dgm:pt>
    <dgm:pt modelId="{8D929576-9050-4AE1-BBC8-F13D19F356E1}">
      <dgm:prSet/>
      <dgm:spPr>
        <a:solidFill>
          <a:schemeClr val="accent2">
            <a:lumMod val="20000"/>
            <a:lumOff val="80000"/>
          </a:schemeClr>
        </a:solidFill>
      </dgm:spPr>
      <dgm:t>
        <a:bodyPr/>
        <a:lstStyle/>
        <a:p>
          <a:r>
            <a:rPr lang="en-US" b="1" dirty="0">
              <a:solidFill>
                <a:schemeClr val="tx1"/>
              </a:solidFill>
              <a:latin typeface="Trebuchet MS" panose="020B0603020202020204" pitchFamily="34" charset="0"/>
            </a:rPr>
            <a:t>Application for Registration</a:t>
          </a:r>
          <a:endParaRPr lang="en-MY" b="1" dirty="0">
            <a:solidFill>
              <a:schemeClr val="tx1"/>
            </a:solidFill>
            <a:latin typeface="Trebuchet MS" panose="020B0603020202020204" pitchFamily="34" charset="0"/>
          </a:endParaRPr>
        </a:p>
      </dgm:t>
    </dgm:pt>
    <dgm:pt modelId="{18CC4F88-D8A2-4374-B269-5BE90DF57841}" type="parTrans" cxnId="{9982B389-02C0-4A3D-A50F-482EBAD01152}">
      <dgm:prSet/>
      <dgm:spPr/>
      <dgm:t>
        <a:bodyPr/>
        <a:lstStyle/>
        <a:p>
          <a:endParaRPr lang="en-MY"/>
        </a:p>
      </dgm:t>
    </dgm:pt>
    <dgm:pt modelId="{E64E8F00-A45B-4163-BDCC-4C349B1822E4}" type="sibTrans" cxnId="{9982B389-02C0-4A3D-A50F-482EBAD01152}">
      <dgm:prSet/>
      <dgm:spPr/>
      <dgm:t>
        <a:bodyPr/>
        <a:lstStyle/>
        <a:p>
          <a:endParaRPr lang="en-MY"/>
        </a:p>
      </dgm:t>
    </dgm:pt>
    <dgm:pt modelId="{94A0C786-F4A9-4790-88CF-A2C77B804012}" type="pres">
      <dgm:prSet presAssocID="{C45E2683-E9C6-47E3-A3ED-63DF8BB66368}" presName="rootnode" presStyleCnt="0">
        <dgm:presLayoutVars>
          <dgm:chMax/>
          <dgm:chPref/>
          <dgm:dir/>
          <dgm:animLvl val="lvl"/>
        </dgm:presLayoutVars>
      </dgm:prSet>
      <dgm:spPr/>
    </dgm:pt>
    <dgm:pt modelId="{35046229-D9D4-4C72-94F9-83F1E99F215E}" type="pres">
      <dgm:prSet presAssocID="{8D929576-9050-4AE1-BBC8-F13D19F356E1}" presName="composite" presStyleCnt="0"/>
      <dgm:spPr/>
    </dgm:pt>
    <dgm:pt modelId="{FCD38454-876E-4C9A-81EF-46AD774F6ABC}" type="pres">
      <dgm:prSet presAssocID="{8D929576-9050-4AE1-BBC8-F13D19F356E1}" presName="bentUpArrow1" presStyleLbl="alignImgPlace1" presStyleIdx="0" presStyleCnt="3"/>
      <dgm:spPr/>
    </dgm:pt>
    <dgm:pt modelId="{901933EA-D698-4B31-BC38-5B861C9F5FC5}" type="pres">
      <dgm:prSet presAssocID="{8D929576-9050-4AE1-BBC8-F13D19F356E1}" presName="ParentText" presStyleLbl="node1" presStyleIdx="0" presStyleCnt="4" custLinFactNeighborX="-13522" custLinFactNeighborY="-8425">
        <dgm:presLayoutVars>
          <dgm:chMax val="1"/>
          <dgm:chPref val="1"/>
          <dgm:bulletEnabled val="1"/>
        </dgm:presLayoutVars>
      </dgm:prSet>
      <dgm:spPr/>
    </dgm:pt>
    <dgm:pt modelId="{A94F1285-4AC9-4C56-BA51-5077D4868712}" type="pres">
      <dgm:prSet presAssocID="{8D929576-9050-4AE1-BBC8-F13D19F356E1}" presName="ChildText" presStyleLbl="revTx" presStyleIdx="0" presStyleCnt="3">
        <dgm:presLayoutVars>
          <dgm:chMax val="0"/>
          <dgm:chPref val="0"/>
          <dgm:bulletEnabled val="1"/>
        </dgm:presLayoutVars>
      </dgm:prSet>
      <dgm:spPr/>
    </dgm:pt>
    <dgm:pt modelId="{F3ADB209-44CF-4D81-9D66-A758EF32E97B}" type="pres">
      <dgm:prSet presAssocID="{E64E8F00-A45B-4163-BDCC-4C349B1822E4}" presName="sibTrans" presStyleCnt="0"/>
      <dgm:spPr/>
    </dgm:pt>
    <dgm:pt modelId="{36F77F24-66DF-4F19-A8EE-5A6EAF388707}" type="pres">
      <dgm:prSet presAssocID="{CB8DBDCF-68D8-4EF2-88A4-89F92E26D9A8}" presName="composite" presStyleCnt="0"/>
      <dgm:spPr/>
    </dgm:pt>
    <dgm:pt modelId="{0744C710-1CB1-42CC-8C07-D2B8F5A3663B}" type="pres">
      <dgm:prSet presAssocID="{CB8DBDCF-68D8-4EF2-88A4-89F92E26D9A8}" presName="bentUpArrow1" presStyleLbl="alignImgPlace1" presStyleIdx="1" presStyleCnt="3"/>
      <dgm:spPr/>
    </dgm:pt>
    <dgm:pt modelId="{AF74ABEF-0A6E-4DC1-865B-25F777947B84}" type="pres">
      <dgm:prSet presAssocID="{CB8DBDCF-68D8-4EF2-88A4-89F92E26D9A8}" presName="ParentText" presStyleLbl="node1" presStyleIdx="1" presStyleCnt="4" custLinFactNeighborX="-6102" custLinFactNeighborY="-11482">
        <dgm:presLayoutVars>
          <dgm:chMax val="1"/>
          <dgm:chPref val="1"/>
          <dgm:bulletEnabled val="1"/>
        </dgm:presLayoutVars>
      </dgm:prSet>
      <dgm:spPr/>
    </dgm:pt>
    <dgm:pt modelId="{31135F08-22DE-4BB1-B698-C492360D9968}" type="pres">
      <dgm:prSet presAssocID="{CB8DBDCF-68D8-4EF2-88A4-89F92E26D9A8}" presName="ChildText" presStyleLbl="revTx" presStyleIdx="1" presStyleCnt="3">
        <dgm:presLayoutVars>
          <dgm:chMax val="0"/>
          <dgm:chPref val="0"/>
          <dgm:bulletEnabled val="1"/>
        </dgm:presLayoutVars>
      </dgm:prSet>
      <dgm:spPr/>
    </dgm:pt>
    <dgm:pt modelId="{495B945E-8755-4C1B-850F-DC7F1D1BC162}" type="pres">
      <dgm:prSet presAssocID="{8AC4E092-9270-417D-A625-879BD97AE2A1}" presName="sibTrans" presStyleCnt="0"/>
      <dgm:spPr/>
    </dgm:pt>
    <dgm:pt modelId="{7925A31C-A7C2-4174-AB80-F3F0B60EAD71}" type="pres">
      <dgm:prSet presAssocID="{5A9BFEC0-3943-487E-9444-7F7C21FC591F}" presName="composite" presStyleCnt="0"/>
      <dgm:spPr/>
    </dgm:pt>
    <dgm:pt modelId="{0DA3BF5A-1499-4496-960E-A418F57E0EE3}" type="pres">
      <dgm:prSet presAssocID="{5A9BFEC0-3943-487E-9444-7F7C21FC591F}" presName="bentUpArrow1" presStyleLbl="alignImgPlace1" presStyleIdx="2" presStyleCnt="3"/>
      <dgm:spPr/>
    </dgm:pt>
    <dgm:pt modelId="{65CA533E-9475-42BB-BAD2-74A3F9D8509A}" type="pres">
      <dgm:prSet presAssocID="{5A9BFEC0-3943-487E-9444-7F7C21FC591F}" presName="ParentText" presStyleLbl="node1" presStyleIdx="2" presStyleCnt="4" custLinFactNeighborX="-6894" custLinFactNeighborY="-16053">
        <dgm:presLayoutVars>
          <dgm:chMax val="1"/>
          <dgm:chPref val="1"/>
          <dgm:bulletEnabled val="1"/>
        </dgm:presLayoutVars>
      </dgm:prSet>
      <dgm:spPr/>
    </dgm:pt>
    <dgm:pt modelId="{47D4CD73-9765-480D-AE35-0158A328D6FC}" type="pres">
      <dgm:prSet presAssocID="{5A9BFEC0-3943-487E-9444-7F7C21FC591F}" presName="ChildText" presStyleLbl="revTx" presStyleIdx="2" presStyleCnt="3">
        <dgm:presLayoutVars>
          <dgm:chMax val="0"/>
          <dgm:chPref val="0"/>
          <dgm:bulletEnabled val="1"/>
        </dgm:presLayoutVars>
      </dgm:prSet>
      <dgm:spPr/>
    </dgm:pt>
    <dgm:pt modelId="{A898A919-BC92-4292-A777-257B9E828268}" type="pres">
      <dgm:prSet presAssocID="{8F2243E9-F19C-4213-963A-00BB93FB9098}" presName="sibTrans" presStyleCnt="0"/>
      <dgm:spPr/>
    </dgm:pt>
    <dgm:pt modelId="{9B0DBD6B-219A-4A09-A683-86D73799BACE}" type="pres">
      <dgm:prSet presAssocID="{36B3AC67-6BB9-4D41-A9A1-90CD045FFB3B}" presName="composite" presStyleCnt="0"/>
      <dgm:spPr/>
    </dgm:pt>
    <dgm:pt modelId="{A7369B9F-6ECF-4DBB-8B2F-5AE4975E92DF}" type="pres">
      <dgm:prSet presAssocID="{36B3AC67-6BB9-4D41-A9A1-90CD045FFB3B}" presName="ParentText" presStyleLbl="node1" presStyleIdx="3" presStyleCnt="4">
        <dgm:presLayoutVars>
          <dgm:chMax val="1"/>
          <dgm:chPref val="1"/>
          <dgm:bulletEnabled val="1"/>
        </dgm:presLayoutVars>
      </dgm:prSet>
      <dgm:spPr/>
    </dgm:pt>
  </dgm:ptLst>
  <dgm:cxnLst>
    <dgm:cxn modelId="{3929C105-4137-4CB8-B743-F245E772056F}" srcId="{C45E2683-E9C6-47E3-A3ED-63DF8BB66368}" destId="{5A9BFEC0-3943-487E-9444-7F7C21FC591F}" srcOrd="2" destOrd="0" parTransId="{BE0F5A67-F7EA-4A69-875E-1503F6C682FB}" sibTransId="{8F2243E9-F19C-4213-963A-00BB93FB9098}"/>
    <dgm:cxn modelId="{2840D61E-D366-40B8-9A3A-6957D10B3623}" type="presOf" srcId="{36B3AC67-6BB9-4D41-A9A1-90CD045FFB3B}" destId="{A7369B9F-6ECF-4DBB-8B2F-5AE4975E92DF}" srcOrd="0" destOrd="0" presId="urn:microsoft.com/office/officeart/2005/8/layout/StepDownProcess"/>
    <dgm:cxn modelId="{504E8F26-D451-4325-B197-80F0BF7AD0C5}" type="presOf" srcId="{5A9BFEC0-3943-487E-9444-7F7C21FC591F}" destId="{65CA533E-9475-42BB-BAD2-74A3F9D8509A}" srcOrd="0" destOrd="0" presId="urn:microsoft.com/office/officeart/2005/8/layout/StepDownProcess"/>
    <dgm:cxn modelId="{B496A72E-94EA-4BE7-94C9-0C9639D620B1}" type="presOf" srcId="{8D929576-9050-4AE1-BBC8-F13D19F356E1}" destId="{901933EA-D698-4B31-BC38-5B861C9F5FC5}" srcOrd="0" destOrd="0" presId="urn:microsoft.com/office/officeart/2005/8/layout/StepDownProcess"/>
    <dgm:cxn modelId="{08E86C75-4EDA-4A02-8498-EBF27553A755}" srcId="{C45E2683-E9C6-47E3-A3ED-63DF8BB66368}" destId="{36B3AC67-6BB9-4D41-A9A1-90CD045FFB3B}" srcOrd="3" destOrd="0" parTransId="{54FABE60-1D94-4222-9D4C-C3652F16320B}" sibTransId="{992C678E-CD2A-4B9C-9A6F-FA8579A2A74C}"/>
    <dgm:cxn modelId="{9982B389-02C0-4A3D-A50F-482EBAD01152}" srcId="{C45E2683-E9C6-47E3-A3ED-63DF8BB66368}" destId="{8D929576-9050-4AE1-BBC8-F13D19F356E1}" srcOrd="0" destOrd="0" parTransId="{18CC4F88-D8A2-4374-B269-5BE90DF57841}" sibTransId="{E64E8F00-A45B-4163-BDCC-4C349B1822E4}"/>
    <dgm:cxn modelId="{64E1CDC3-423B-4AF7-9098-A3BCFB32CDA5}" type="presOf" srcId="{CB8DBDCF-68D8-4EF2-88A4-89F92E26D9A8}" destId="{AF74ABEF-0A6E-4DC1-865B-25F777947B84}" srcOrd="0" destOrd="0" presId="urn:microsoft.com/office/officeart/2005/8/layout/StepDownProcess"/>
    <dgm:cxn modelId="{5A7FF5CB-C741-4FA6-B0D0-31244CE493AC}" srcId="{C45E2683-E9C6-47E3-A3ED-63DF8BB66368}" destId="{CB8DBDCF-68D8-4EF2-88A4-89F92E26D9A8}" srcOrd="1" destOrd="0" parTransId="{C7998D77-5AAD-4F00-933A-A9EBB30340C9}" sibTransId="{8AC4E092-9270-417D-A625-879BD97AE2A1}"/>
    <dgm:cxn modelId="{5882C3E8-CB2A-42DC-B349-17DA33447578}" type="presOf" srcId="{C45E2683-E9C6-47E3-A3ED-63DF8BB66368}" destId="{94A0C786-F4A9-4790-88CF-A2C77B804012}" srcOrd="0" destOrd="0" presId="urn:microsoft.com/office/officeart/2005/8/layout/StepDownProcess"/>
    <dgm:cxn modelId="{4F4579C6-6707-4618-817C-87A6DBE34048}" type="presParOf" srcId="{94A0C786-F4A9-4790-88CF-A2C77B804012}" destId="{35046229-D9D4-4C72-94F9-83F1E99F215E}" srcOrd="0" destOrd="0" presId="urn:microsoft.com/office/officeart/2005/8/layout/StepDownProcess"/>
    <dgm:cxn modelId="{3E034959-F22F-46DD-B493-1944CAAAC8F3}" type="presParOf" srcId="{35046229-D9D4-4C72-94F9-83F1E99F215E}" destId="{FCD38454-876E-4C9A-81EF-46AD774F6ABC}" srcOrd="0" destOrd="0" presId="urn:microsoft.com/office/officeart/2005/8/layout/StepDownProcess"/>
    <dgm:cxn modelId="{9B567D98-D74A-4543-A8A8-259A2C0D9E01}" type="presParOf" srcId="{35046229-D9D4-4C72-94F9-83F1E99F215E}" destId="{901933EA-D698-4B31-BC38-5B861C9F5FC5}" srcOrd="1" destOrd="0" presId="urn:microsoft.com/office/officeart/2005/8/layout/StepDownProcess"/>
    <dgm:cxn modelId="{CDD2B82C-2217-4A0A-AC99-CA0F2EE074A4}" type="presParOf" srcId="{35046229-D9D4-4C72-94F9-83F1E99F215E}" destId="{A94F1285-4AC9-4C56-BA51-5077D4868712}" srcOrd="2" destOrd="0" presId="urn:microsoft.com/office/officeart/2005/8/layout/StepDownProcess"/>
    <dgm:cxn modelId="{03EAE7D6-13A5-4901-A3B7-393753320019}" type="presParOf" srcId="{94A0C786-F4A9-4790-88CF-A2C77B804012}" destId="{F3ADB209-44CF-4D81-9D66-A758EF32E97B}" srcOrd="1" destOrd="0" presId="urn:microsoft.com/office/officeart/2005/8/layout/StepDownProcess"/>
    <dgm:cxn modelId="{8F19C530-E1BB-4E4E-8842-5542C421E9E1}" type="presParOf" srcId="{94A0C786-F4A9-4790-88CF-A2C77B804012}" destId="{36F77F24-66DF-4F19-A8EE-5A6EAF388707}" srcOrd="2" destOrd="0" presId="urn:microsoft.com/office/officeart/2005/8/layout/StepDownProcess"/>
    <dgm:cxn modelId="{852D8589-B820-43CA-9CC0-8737516B61A4}" type="presParOf" srcId="{36F77F24-66DF-4F19-A8EE-5A6EAF388707}" destId="{0744C710-1CB1-42CC-8C07-D2B8F5A3663B}" srcOrd="0" destOrd="0" presId="urn:microsoft.com/office/officeart/2005/8/layout/StepDownProcess"/>
    <dgm:cxn modelId="{1039B110-46FC-4945-B9F6-8CB1FD253EED}" type="presParOf" srcId="{36F77F24-66DF-4F19-A8EE-5A6EAF388707}" destId="{AF74ABEF-0A6E-4DC1-865B-25F777947B84}" srcOrd="1" destOrd="0" presId="urn:microsoft.com/office/officeart/2005/8/layout/StepDownProcess"/>
    <dgm:cxn modelId="{66828E99-49E6-42A2-9C3C-ABFF1DEEA33D}" type="presParOf" srcId="{36F77F24-66DF-4F19-A8EE-5A6EAF388707}" destId="{31135F08-22DE-4BB1-B698-C492360D9968}" srcOrd="2" destOrd="0" presId="urn:microsoft.com/office/officeart/2005/8/layout/StepDownProcess"/>
    <dgm:cxn modelId="{6F4C7CD6-6B18-4AA8-8B60-E2EC62508408}" type="presParOf" srcId="{94A0C786-F4A9-4790-88CF-A2C77B804012}" destId="{495B945E-8755-4C1B-850F-DC7F1D1BC162}" srcOrd="3" destOrd="0" presId="urn:microsoft.com/office/officeart/2005/8/layout/StepDownProcess"/>
    <dgm:cxn modelId="{272E6A02-245C-49A0-A60E-107F1493C6C2}" type="presParOf" srcId="{94A0C786-F4A9-4790-88CF-A2C77B804012}" destId="{7925A31C-A7C2-4174-AB80-F3F0B60EAD71}" srcOrd="4" destOrd="0" presId="urn:microsoft.com/office/officeart/2005/8/layout/StepDownProcess"/>
    <dgm:cxn modelId="{5FF92390-F2CD-4792-A317-BA6F14CFBC10}" type="presParOf" srcId="{7925A31C-A7C2-4174-AB80-F3F0B60EAD71}" destId="{0DA3BF5A-1499-4496-960E-A418F57E0EE3}" srcOrd="0" destOrd="0" presId="urn:microsoft.com/office/officeart/2005/8/layout/StepDownProcess"/>
    <dgm:cxn modelId="{2AEDBBC7-BBE4-4930-BD3B-1CB31CA9DA97}" type="presParOf" srcId="{7925A31C-A7C2-4174-AB80-F3F0B60EAD71}" destId="{65CA533E-9475-42BB-BAD2-74A3F9D8509A}" srcOrd="1" destOrd="0" presId="urn:microsoft.com/office/officeart/2005/8/layout/StepDownProcess"/>
    <dgm:cxn modelId="{185BC93C-5F71-49C4-91F6-D3748113DE3B}" type="presParOf" srcId="{7925A31C-A7C2-4174-AB80-F3F0B60EAD71}" destId="{47D4CD73-9765-480D-AE35-0158A328D6FC}" srcOrd="2" destOrd="0" presId="urn:microsoft.com/office/officeart/2005/8/layout/StepDownProcess"/>
    <dgm:cxn modelId="{1DA002BC-6A86-413B-BB8D-B82D969A3DAD}" type="presParOf" srcId="{94A0C786-F4A9-4790-88CF-A2C77B804012}" destId="{A898A919-BC92-4292-A777-257B9E828268}" srcOrd="5" destOrd="0" presId="urn:microsoft.com/office/officeart/2005/8/layout/StepDownProcess"/>
    <dgm:cxn modelId="{DFE0D617-AA2E-444F-B5C4-EF0ADADA6D78}" type="presParOf" srcId="{94A0C786-F4A9-4790-88CF-A2C77B804012}" destId="{9B0DBD6B-219A-4A09-A683-86D73799BACE}" srcOrd="6" destOrd="0" presId="urn:microsoft.com/office/officeart/2005/8/layout/StepDownProcess"/>
    <dgm:cxn modelId="{489B3C98-2FF2-4BF9-9826-1B57A2503D70}" type="presParOf" srcId="{9B0DBD6B-219A-4A09-A683-86D73799BACE}" destId="{A7369B9F-6ECF-4DBB-8B2F-5AE4975E92DF}" srcOrd="0" destOrd="0" presId="urn:microsoft.com/office/officeart/2005/8/layout/StepDown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569522-FCB9-406E-8415-F70ED94FBF9A}" type="doc">
      <dgm:prSet loTypeId="urn:microsoft.com/office/officeart/2018/5/layout/IconCircle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2474D88F-BC72-4667-9F84-2BE9AC58B9A8}">
      <dgm:prSet custT="1"/>
      <dgm:spPr/>
      <dgm:t>
        <a:bodyPr/>
        <a:lstStyle/>
        <a:p>
          <a:pPr>
            <a:defRPr cap="all"/>
          </a:pPr>
          <a:r>
            <a:rPr lang="en-US" sz="2000" cap="none" dirty="0"/>
            <a:t>Knowledgeable and Have Comprehensive Skills In The Field of Dietetic</a:t>
          </a:r>
        </a:p>
      </dgm:t>
    </dgm:pt>
    <dgm:pt modelId="{0FCA288D-4F90-4186-96BC-8690D563AD4D}" type="parTrans" cxnId="{17C68B26-C357-4378-A3B1-D8DA7896B357}">
      <dgm:prSet/>
      <dgm:spPr/>
      <dgm:t>
        <a:bodyPr/>
        <a:lstStyle/>
        <a:p>
          <a:endParaRPr lang="en-US"/>
        </a:p>
      </dgm:t>
    </dgm:pt>
    <dgm:pt modelId="{4EBB2AB9-25A2-4C14-897A-0C54388C4F97}" type="sibTrans" cxnId="{17C68B26-C357-4378-A3B1-D8DA7896B357}">
      <dgm:prSet/>
      <dgm:spPr/>
      <dgm:t>
        <a:bodyPr/>
        <a:lstStyle/>
        <a:p>
          <a:endParaRPr lang="en-US"/>
        </a:p>
      </dgm:t>
    </dgm:pt>
    <dgm:pt modelId="{6C7D0275-164A-417B-B5D1-99F7C3AC74E6}">
      <dgm:prSet custT="1"/>
      <dgm:spPr/>
      <dgm:t>
        <a:bodyPr/>
        <a:lstStyle/>
        <a:p>
          <a:pPr>
            <a:defRPr cap="all"/>
          </a:pPr>
          <a:r>
            <a:rPr lang="en-MY" sz="2000" cap="none" dirty="0"/>
            <a:t>Professional and Ethical in the Practice of Clinical Nutrition, Institutional Food Services Management And Community Dietetics.</a:t>
          </a:r>
          <a:endParaRPr lang="en-US" sz="2000" cap="none" dirty="0"/>
        </a:p>
      </dgm:t>
    </dgm:pt>
    <dgm:pt modelId="{4C603B26-ECF8-4A9C-AE4D-2B995D472706}" type="parTrans" cxnId="{9FE7A1BD-17D8-415E-82C4-C18FC3040280}">
      <dgm:prSet/>
      <dgm:spPr/>
      <dgm:t>
        <a:bodyPr/>
        <a:lstStyle/>
        <a:p>
          <a:endParaRPr lang="en-US"/>
        </a:p>
      </dgm:t>
    </dgm:pt>
    <dgm:pt modelId="{2A8EB420-D4B6-42E2-9571-4A8CD3BF8B04}" type="sibTrans" cxnId="{9FE7A1BD-17D8-415E-82C4-C18FC3040280}">
      <dgm:prSet/>
      <dgm:spPr/>
      <dgm:t>
        <a:bodyPr/>
        <a:lstStyle/>
        <a:p>
          <a:endParaRPr lang="en-US"/>
        </a:p>
      </dgm:t>
    </dgm:pt>
    <dgm:pt modelId="{F5463644-1336-4DA5-A6C6-9DD7A5E72803}">
      <dgm:prSet custT="1"/>
      <dgm:spPr/>
      <dgm:t>
        <a:bodyPr/>
        <a:lstStyle/>
        <a:p>
          <a:pPr>
            <a:defRPr cap="all"/>
          </a:pPr>
          <a:r>
            <a:rPr lang="en-MY" sz="2000" cap="none" dirty="0"/>
            <a:t>Have Communication Skills and Competence in Socio-cultural Aspects, Social Networks and Applying Entrepreneurial Elements in the Dietetic Field.</a:t>
          </a:r>
          <a:endParaRPr lang="en-US" sz="2000" cap="none" dirty="0"/>
        </a:p>
      </dgm:t>
    </dgm:pt>
    <dgm:pt modelId="{F0019532-2672-484E-AA56-244B3BB6D3F3}" type="parTrans" cxnId="{F6D1B988-A9E7-4D12-A27C-3A0FA10FF650}">
      <dgm:prSet/>
      <dgm:spPr/>
      <dgm:t>
        <a:bodyPr/>
        <a:lstStyle/>
        <a:p>
          <a:endParaRPr lang="en-US"/>
        </a:p>
      </dgm:t>
    </dgm:pt>
    <dgm:pt modelId="{1A5F2759-914A-4478-BE8E-2C4378866477}" type="sibTrans" cxnId="{F6D1B988-A9E7-4D12-A27C-3A0FA10FF650}">
      <dgm:prSet/>
      <dgm:spPr/>
      <dgm:t>
        <a:bodyPr/>
        <a:lstStyle/>
        <a:p>
          <a:endParaRPr lang="en-US"/>
        </a:p>
      </dgm:t>
    </dgm:pt>
    <dgm:pt modelId="{F48255D4-9F54-4ED5-80B0-7F270969FBB4}">
      <dgm:prSet custT="1"/>
      <dgm:spPr/>
      <dgm:t>
        <a:bodyPr/>
        <a:lstStyle/>
        <a:p>
          <a:pPr>
            <a:defRPr cap="all"/>
          </a:pPr>
          <a:r>
            <a:rPr lang="en-MY" sz="2000" cap="none" dirty="0"/>
            <a:t>Capable of Conducting Research that can contribute to advances in the Dietetic Field.</a:t>
          </a:r>
          <a:endParaRPr lang="en-US" sz="2000" cap="none" dirty="0"/>
        </a:p>
      </dgm:t>
    </dgm:pt>
    <dgm:pt modelId="{E42104D3-92F9-4ED6-9532-30BF5F09A4E0}" type="parTrans" cxnId="{23954B68-62CA-4C3A-B377-E1BA1D360679}">
      <dgm:prSet/>
      <dgm:spPr/>
      <dgm:t>
        <a:bodyPr/>
        <a:lstStyle/>
        <a:p>
          <a:endParaRPr lang="en-US"/>
        </a:p>
      </dgm:t>
    </dgm:pt>
    <dgm:pt modelId="{8C1A8063-72C4-45CF-AB6A-E4290B5BAADE}" type="sibTrans" cxnId="{23954B68-62CA-4C3A-B377-E1BA1D360679}">
      <dgm:prSet/>
      <dgm:spPr/>
      <dgm:t>
        <a:bodyPr/>
        <a:lstStyle/>
        <a:p>
          <a:endParaRPr lang="en-US"/>
        </a:p>
      </dgm:t>
    </dgm:pt>
    <dgm:pt modelId="{856AEC46-A859-40DE-A455-F00B03228B8C}" type="pres">
      <dgm:prSet presAssocID="{74569522-FCB9-406E-8415-F70ED94FBF9A}" presName="root" presStyleCnt="0">
        <dgm:presLayoutVars>
          <dgm:dir/>
          <dgm:resizeHandles val="exact"/>
        </dgm:presLayoutVars>
      </dgm:prSet>
      <dgm:spPr/>
    </dgm:pt>
    <dgm:pt modelId="{121DAC8E-A428-4743-A0E1-E562EBD48DB3}" type="pres">
      <dgm:prSet presAssocID="{2474D88F-BC72-4667-9F84-2BE9AC58B9A8}" presName="compNode" presStyleCnt="0"/>
      <dgm:spPr/>
    </dgm:pt>
    <dgm:pt modelId="{5FF31220-9923-4722-8A3E-BCDEA0FAF873}" type="pres">
      <dgm:prSet presAssocID="{2474D88F-BC72-4667-9F84-2BE9AC58B9A8}" presName="iconBgRect" presStyleLbl="bgShp" presStyleIdx="0" presStyleCnt="4"/>
      <dgm:spPr/>
    </dgm:pt>
    <dgm:pt modelId="{EB3CC78B-28FF-4B17-92AD-711C49001D75}" type="pres">
      <dgm:prSet presAssocID="{2474D88F-BC72-4667-9F84-2BE9AC58B9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D23EF357-EFAB-4A72-8E7C-C0400195A527}" type="pres">
      <dgm:prSet presAssocID="{2474D88F-BC72-4667-9F84-2BE9AC58B9A8}" presName="spaceRect" presStyleCnt="0"/>
      <dgm:spPr/>
    </dgm:pt>
    <dgm:pt modelId="{315D7674-CEF2-42B5-BEA8-8C4061149B42}" type="pres">
      <dgm:prSet presAssocID="{2474D88F-BC72-4667-9F84-2BE9AC58B9A8}" presName="textRect" presStyleLbl="revTx" presStyleIdx="0" presStyleCnt="4">
        <dgm:presLayoutVars>
          <dgm:chMax val="1"/>
          <dgm:chPref val="1"/>
        </dgm:presLayoutVars>
      </dgm:prSet>
      <dgm:spPr/>
    </dgm:pt>
    <dgm:pt modelId="{1C5025F5-197F-4048-B6E3-2268EDC4AE1C}" type="pres">
      <dgm:prSet presAssocID="{4EBB2AB9-25A2-4C14-897A-0C54388C4F97}" presName="sibTrans" presStyleCnt="0"/>
      <dgm:spPr/>
    </dgm:pt>
    <dgm:pt modelId="{02213EF4-E013-4E43-8941-6F9375C6A712}" type="pres">
      <dgm:prSet presAssocID="{6C7D0275-164A-417B-B5D1-99F7C3AC74E6}" presName="compNode" presStyleCnt="0"/>
      <dgm:spPr/>
    </dgm:pt>
    <dgm:pt modelId="{CF7C430A-FF2B-4043-9B12-B0D065045A99}" type="pres">
      <dgm:prSet presAssocID="{6C7D0275-164A-417B-B5D1-99F7C3AC74E6}" presName="iconBgRect" presStyleLbl="bgShp" presStyleIdx="1" presStyleCnt="4"/>
      <dgm:spPr/>
    </dgm:pt>
    <dgm:pt modelId="{834C600B-BC7D-4E44-B3E2-5F3421AD781E}" type="pres">
      <dgm:prSet presAssocID="{6C7D0275-164A-417B-B5D1-99F7C3AC74E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AFA14296-5A39-4832-A0E5-6CC5D9464C60}" type="pres">
      <dgm:prSet presAssocID="{6C7D0275-164A-417B-B5D1-99F7C3AC74E6}" presName="spaceRect" presStyleCnt="0"/>
      <dgm:spPr/>
    </dgm:pt>
    <dgm:pt modelId="{31FBB1AB-ACB0-474F-82E5-AC49C5D4E5B3}" type="pres">
      <dgm:prSet presAssocID="{6C7D0275-164A-417B-B5D1-99F7C3AC74E6}" presName="textRect" presStyleLbl="revTx" presStyleIdx="1" presStyleCnt="4">
        <dgm:presLayoutVars>
          <dgm:chMax val="1"/>
          <dgm:chPref val="1"/>
        </dgm:presLayoutVars>
      </dgm:prSet>
      <dgm:spPr/>
    </dgm:pt>
    <dgm:pt modelId="{B5D01682-5B6A-467F-BE94-5AD6495F6B5A}" type="pres">
      <dgm:prSet presAssocID="{2A8EB420-D4B6-42E2-9571-4A8CD3BF8B04}" presName="sibTrans" presStyleCnt="0"/>
      <dgm:spPr/>
    </dgm:pt>
    <dgm:pt modelId="{A1CF6D7E-5A80-4359-84D2-364859A9819A}" type="pres">
      <dgm:prSet presAssocID="{F5463644-1336-4DA5-A6C6-9DD7A5E72803}" presName="compNode" presStyleCnt="0"/>
      <dgm:spPr/>
    </dgm:pt>
    <dgm:pt modelId="{B06A9E9A-1EC0-4FBB-9BE7-26A10D88E332}" type="pres">
      <dgm:prSet presAssocID="{F5463644-1336-4DA5-A6C6-9DD7A5E72803}" presName="iconBgRect" presStyleLbl="bgShp" presStyleIdx="2" presStyleCnt="4"/>
      <dgm:spPr/>
    </dgm:pt>
    <dgm:pt modelId="{8208F937-2001-4945-8F39-8D40B0F9B74F}" type="pres">
      <dgm:prSet presAssocID="{F5463644-1336-4DA5-A6C6-9DD7A5E728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9A92E7FF-FB75-437F-961F-4FC89A262FF7}" type="pres">
      <dgm:prSet presAssocID="{F5463644-1336-4DA5-A6C6-9DD7A5E72803}" presName="spaceRect" presStyleCnt="0"/>
      <dgm:spPr/>
    </dgm:pt>
    <dgm:pt modelId="{EDAC6394-4D5F-436F-A475-68E8D4A0260E}" type="pres">
      <dgm:prSet presAssocID="{F5463644-1336-4DA5-A6C6-9DD7A5E72803}" presName="textRect" presStyleLbl="revTx" presStyleIdx="2" presStyleCnt="4">
        <dgm:presLayoutVars>
          <dgm:chMax val="1"/>
          <dgm:chPref val="1"/>
        </dgm:presLayoutVars>
      </dgm:prSet>
      <dgm:spPr/>
    </dgm:pt>
    <dgm:pt modelId="{9E92014E-ADE0-4A1C-A124-3B8DA98367FC}" type="pres">
      <dgm:prSet presAssocID="{1A5F2759-914A-4478-BE8E-2C4378866477}" presName="sibTrans" presStyleCnt="0"/>
      <dgm:spPr/>
    </dgm:pt>
    <dgm:pt modelId="{FA344DA7-1458-4A94-9533-6C10FBFB0D3B}" type="pres">
      <dgm:prSet presAssocID="{F48255D4-9F54-4ED5-80B0-7F270969FBB4}" presName="compNode" presStyleCnt="0"/>
      <dgm:spPr/>
    </dgm:pt>
    <dgm:pt modelId="{BAE3F13A-DD2E-4F23-AB13-2C0A9CB4B0FC}" type="pres">
      <dgm:prSet presAssocID="{F48255D4-9F54-4ED5-80B0-7F270969FBB4}" presName="iconBgRect" presStyleLbl="bgShp" presStyleIdx="3" presStyleCnt="4"/>
      <dgm:spPr/>
    </dgm:pt>
    <dgm:pt modelId="{6D127F0C-259C-4C37-8BBF-B0153C08ED2B}" type="pres">
      <dgm:prSet presAssocID="{F48255D4-9F54-4ED5-80B0-7F270969FB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F0806EB0-3423-418C-BD25-2F619E25A63A}" type="pres">
      <dgm:prSet presAssocID="{F48255D4-9F54-4ED5-80B0-7F270969FBB4}" presName="spaceRect" presStyleCnt="0"/>
      <dgm:spPr/>
    </dgm:pt>
    <dgm:pt modelId="{086E0E7B-80AA-4E81-B861-11FA3791CF3C}" type="pres">
      <dgm:prSet presAssocID="{F48255D4-9F54-4ED5-80B0-7F270969FBB4}" presName="textRect" presStyleLbl="revTx" presStyleIdx="3" presStyleCnt="4">
        <dgm:presLayoutVars>
          <dgm:chMax val="1"/>
          <dgm:chPref val="1"/>
        </dgm:presLayoutVars>
      </dgm:prSet>
      <dgm:spPr/>
    </dgm:pt>
  </dgm:ptLst>
  <dgm:cxnLst>
    <dgm:cxn modelId="{17C68B26-C357-4378-A3B1-D8DA7896B357}" srcId="{74569522-FCB9-406E-8415-F70ED94FBF9A}" destId="{2474D88F-BC72-4667-9F84-2BE9AC58B9A8}" srcOrd="0" destOrd="0" parTransId="{0FCA288D-4F90-4186-96BC-8690D563AD4D}" sibTransId="{4EBB2AB9-25A2-4C14-897A-0C54388C4F97}"/>
    <dgm:cxn modelId="{26585C62-0724-4608-9C81-D4D8615626D7}" type="presOf" srcId="{74569522-FCB9-406E-8415-F70ED94FBF9A}" destId="{856AEC46-A859-40DE-A455-F00B03228B8C}" srcOrd="0" destOrd="0" presId="urn:microsoft.com/office/officeart/2018/5/layout/IconCircleLabelList"/>
    <dgm:cxn modelId="{23954B68-62CA-4C3A-B377-E1BA1D360679}" srcId="{74569522-FCB9-406E-8415-F70ED94FBF9A}" destId="{F48255D4-9F54-4ED5-80B0-7F270969FBB4}" srcOrd="3" destOrd="0" parTransId="{E42104D3-92F9-4ED6-9532-30BF5F09A4E0}" sibTransId="{8C1A8063-72C4-45CF-AB6A-E4290B5BAADE}"/>
    <dgm:cxn modelId="{85285F79-1670-490E-AADE-240AC6B05F48}" type="presOf" srcId="{6C7D0275-164A-417B-B5D1-99F7C3AC74E6}" destId="{31FBB1AB-ACB0-474F-82E5-AC49C5D4E5B3}" srcOrd="0" destOrd="0" presId="urn:microsoft.com/office/officeart/2018/5/layout/IconCircleLabelList"/>
    <dgm:cxn modelId="{77786A88-80C6-4930-AFA4-36CC7C70F021}" type="presOf" srcId="{F5463644-1336-4DA5-A6C6-9DD7A5E72803}" destId="{EDAC6394-4D5F-436F-A475-68E8D4A0260E}" srcOrd="0" destOrd="0" presId="urn:microsoft.com/office/officeart/2018/5/layout/IconCircleLabelList"/>
    <dgm:cxn modelId="{F6D1B988-A9E7-4D12-A27C-3A0FA10FF650}" srcId="{74569522-FCB9-406E-8415-F70ED94FBF9A}" destId="{F5463644-1336-4DA5-A6C6-9DD7A5E72803}" srcOrd="2" destOrd="0" parTransId="{F0019532-2672-484E-AA56-244B3BB6D3F3}" sibTransId="{1A5F2759-914A-4478-BE8E-2C4378866477}"/>
    <dgm:cxn modelId="{B8E70C96-2044-4F84-B6C9-899D31CEC804}" type="presOf" srcId="{F48255D4-9F54-4ED5-80B0-7F270969FBB4}" destId="{086E0E7B-80AA-4E81-B861-11FA3791CF3C}" srcOrd="0" destOrd="0" presId="urn:microsoft.com/office/officeart/2018/5/layout/IconCircleLabelList"/>
    <dgm:cxn modelId="{0E19E7B3-B10E-4D6D-A44A-2A8EF4E6232E}" type="presOf" srcId="{2474D88F-BC72-4667-9F84-2BE9AC58B9A8}" destId="{315D7674-CEF2-42B5-BEA8-8C4061149B42}" srcOrd="0" destOrd="0" presId="urn:microsoft.com/office/officeart/2018/5/layout/IconCircleLabelList"/>
    <dgm:cxn modelId="{9FE7A1BD-17D8-415E-82C4-C18FC3040280}" srcId="{74569522-FCB9-406E-8415-F70ED94FBF9A}" destId="{6C7D0275-164A-417B-B5D1-99F7C3AC74E6}" srcOrd="1" destOrd="0" parTransId="{4C603B26-ECF8-4A9C-AE4D-2B995D472706}" sibTransId="{2A8EB420-D4B6-42E2-9571-4A8CD3BF8B04}"/>
    <dgm:cxn modelId="{AA65443C-8C3E-47C5-96CA-E37565B420BC}" type="presParOf" srcId="{856AEC46-A859-40DE-A455-F00B03228B8C}" destId="{121DAC8E-A428-4743-A0E1-E562EBD48DB3}" srcOrd="0" destOrd="0" presId="urn:microsoft.com/office/officeart/2018/5/layout/IconCircleLabelList"/>
    <dgm:cxn modelId="{BEC95163-973A-4095-90FB-1E6D7BD3ABCA}" type="presParOf" srcId="{121DAC8E-A428-4743-A0E1-E562EBD48DB3}" destId="{5FF31220-9923-4722-8A3E-BCDEA0FAF873}" srcOrd="0" destOrd="0" presId="urn:microsoft.com/office/officeart/2018/5/layout/IconCircleLabelList"/>
    <dgm:cxn modelId="{91347F9E-D22F-4E60-A79B-8FCB6CDDDDEE}" type="presParOf" srcId="{121DAC8E-A428-4743-A0E1-E562EBD48DB3}" destId="{EB3CC78B-28FF-4B17-92AD-711C49001D75}" srcOrd="1" destOrd="0" presId="urn:microsoft.com/office/officeart/2018/5/layout/IconCircleLabelList"/>
    <dgm:cxn modelId="{658BC560-8B3B-4074-9611-7658BC268C27}" type="presParOf" srcId="{121DAC8E-A428-4743-A0E1-E562EBD48DB3}" destId="{D23EF357-EFAB-4A72-8E7C-C0400195A527}" srcOrd="2" destOrd="0" presId="urn:microsoft.com/office/officeart/2018/5/layout/IconCircleLabelList"/>
    <dgm:cxn modelId="{79DDF638-42E9-4FE0-B264-C17A09868331}" type="presParOf" srcId="{121DAC8E-A428-4743-A0E1-E562EBD48DB3}" destId="{315D7674-CEF2-42B5-BEA8-8C4061149B42}" srcOrd="3" destOrd="0" presId="urn:microsoft.com/office/officeart/2018/5/layout/IconCircleLabelList"/>
    <dgm:cxn modelId="{9457BBDA-3D20-4BC5-BC11-CFAE1B4D3142}" type="presParOf" srcId="{856AEC46-A859-40DE-A455-F00B03228B8C}" destId="{1C5025F5-197F-4048-B6E3-2268EDC4AE1C}" srcOrd="1" destOrd="0" presId="urn:microsoft.com/office/officeart/2018/5/layout/IconCircleLabelList"/>
    <dgm:cxn modelId="{792F2EF9-F1F9-4B1D-9C2F-482FF3011F6A}" type="presParOf" srcId="{856AEC46-A859-40DE-A455-F00B03228B8C}" destId="{02213EF4-E013-4E43-8941-6F9375C6A712}" srcOrd="2" destOrd="0" presId="urn:microsoft.com/office/officeart/2018/5/layout/IconCircleLabelList"/>
    <dgm:cxn modelId="{01F61E35-4800-4333-B8C4-0FBBD5B8506B}" type="presParOf" srcId="{02213EF4-E013-4E43-8941-6F9375C6A712}" destId="{CF7C430A-FF2B-4043-9B12-B0D065045A99}" srcOrd="0" destOrd="0" presId="urn:microsoft.com/office/officeart/2018/5/layout/IconCircleLabelList"/>
    <dgm:cxn modelId="{27304483-3979-4BBC-8B1B-B3C1321AB99E}" type="presParOf" srcId="{02213EF4-E013-4E43-8941-6F9375C6A712}" destId="{834C600B-BC7D-4E44-B3E2-5F3421AD781E}" srcOrd="1" destOrd="0" presId="urn:microsoft.com/office/officeart/2018/5/layout/IconCircleLabelList"/>
    <dgm:cxn modelId="{1BA443C6-AB72-4582-9977-913EF5594BA9}" type="presParOf" srcId="{02213EF4-E013-4E43-8941-6F9375C6A712}" destId="{AFA14296-5A39-4832-A0E5-6CC5D9464C60}" srcOrd="2" destOrd="0" presId="urn:microsoft.com/office/officeart/2018/5/layout/IconCircleLabelList"/>
    <dgm:cxn modelId="{4BBEA50C-518B-4431-91FA-C8D361489B99}" type="presParOf" srcId="{02213EF4-E013-4E43-8941-6F9375C6A712}" destId="{31FBB1AB-ACB0-474F-82E5-AC49C5D4E5B3}" srcOrd="3" destOrd="0" presId="urn:microsoft.com/office/officeart/2018/5/layout/IconCircleLabelList"/>
    <dgm:cxn modelId="{785EBE06-C4BD-493A-8DEE-5A117964025E}" type="presParOf" srcId="{856AEC46-A859-40DE-A455-F00B03228B8C}" destId="{B5D01682-5B6A-467F-BE94-5AD6495F6B5A}" srcOrd="3" destOrd="0" presId="urn:microsoft.com/office/officeart/2018/5/layout/IconCircleLabelList"/>
    <dgm:cxn modelId="{36C31919-6288-4471-A2E1-BF006350C22B}" type="presParOf" srcId="{856AEC46-A859-40DE-A455-F00B03228B8C}" destId="{A1CF6D7E-5A80-4359-84D2-364859A9819A}" srcOrd="4" destOrd="0" presId="urn:microsoft.com/office/officeart/2018/5/layout/IconCircleLabelList"/>
    <dgm:cxn modelId="{E1C0BB76-6A0B-4ADA-87BA-47DF0E218DEF}" type="presParOf" srcId="{A1CF6D7E-5A80-4359-84D2-364859A9819A}" destId="{B06A9E9A-1EC0-4FBB-9BE7-26A10D88E332}" srcOrd="0" destOrd="0" presId="urn:microsoft.com/office/officeart/2018/5/layout/IconCircleLabelList"/>
    <dgm:cxn modelId="{85DE7F6A-E7A8-440C-9818-44F943871E03}" type="presParOf" srcId="{A1CF6D7E-5A80-4359-84D2-364859A9819A}" destId="{8208F937-2001-4945-8F39-8D40B0F9B74F}" srcOrd="1" destOrd="0" presId="urn:microsoft.com/office/officeart/2018/5/layout/IconCircleLabelList"/>
    <dgm:cxn modelId="{590F5A4C-FEB3-4B7D-B2BB-DF0CE84A3C7E}" type="presParOf" srcId="{A1CF6D7E-5A80-4359-84D2-364859A9819A}" destId="{9A92E7FF-FB75-437F-961F-4FC89A262FF7}" srcOrd="2" destOrd="0" presId="urn:microsoft.com/office/officeart/2018/5/layout/IconCircleLabelList"/>
    <dgm:cxn modelId="{1E425601-AAF4-4768-8F7D-45163195ACE7}" type="presParOf" srcId="{A1CF6D7E-5A80-4359-84D2-364859A9819A}" destId="{EDAC6394-4D5F-436F-A475-68E8D4A0260E}" srcOrd="3" destOrd="0" presId="urn:microsoft.com/office/officeart/2018/5/layout/IconCircleLabelList"/>
    <dgm:cxn modelId="{00CEFA67-EEC0-44EA-A01B-248FC4677F1A}" type="presParOf" srcId="{856AEC46-A859-40DE-A455-F00B03228B8C}" destId="{9E92014E-ADE0-4A1C-A124-3B8DA98367FC}" srcOrd="5" destOrd="0" presId="urn:microsoft.com/office/officeart/2018/5/layout/IconCircleLabelList"/>
    <dgm:cxn modelId="{6BC8021E-2816-4BCA-B030-53AB05BB7BA1}" type="presParOf" srcId="{856AEC46-A859-40DE-A455-F00B03228B8C}" destId="{FA344DA7-1458-4A94-9533-6C10FBFB0D3B}" srcOrd="6" destOrd="0" presId="urn:microsoft.com/office/officeart/2018/5/layout/IconCircleLabelList"/>
    <dgm:cxn modelId="{D39DCF5B-8470-4ADE-873F-4902B3BC2B28}" type="presParOf" srcId="{FA344DA7-1458-4A94-9533-6C10FBFB0D3B}" destId="{BAE3F13A-DD2E-4F23-AB13-2C0A9CB4B0FC}" srcOrd="0" destOrd="0" presId="urn:microsoft.com/office/officeart/2018/5/layout/IconCircleLabelList"/>
    <dgm:cxn modelId="{1ABFFB9C-7BFF-4B5A-B7FE-5C405062D88F}" type="presParOf" srcId="{FA344DA7-1458-4A94-9533-6C10FBFB0D3B}" destId="{6D127F0C-259C-4C37-8BBF-B0153C08ED2B}" srcOrd="1" destOrd="0" presId="urn:microsoft.com/office/officeart/2018/5/layout/IconCircleLabelList"/>
    <dgm:cxn modelId="{C906C76E-E134-443F-B00C-B052AD4EB21E}" type="presParOf" srcId="{FA344DA7-1458-4A94-9533-6C10FBFB0D3B}" destId="{F0806EB0-3423-418C-BD25-2F619E25A63A}" srcOrd="2" destOrd="0" presId="urn:microsoft.com/office/officeart/2018/5/layout/IconCircleLabelList"/>
    <dgm:cxn modelId="{AE722262-16C6-473D-83D3-8EA742ED5031}" type="presParOf" srcId="{FA344DA7-1458-4A94-9533-6C10FBFB0D3B}" destId="{086E0E7B-80AA-4E81-B861-11FA3791CF3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AAF12-B83B-4FB9-914C-97029D7AEBB7}">
      <dsp:nvSpPr>
        <dsp:cNvPr id="0" name=""/>
        <dsp:cNvSpPr/>
      </dsp:nvSpPr>
      <dsp:spPr>
        <a:xfrm>
          <a:off x="0" y="718"/>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23611-ED11-4546-9F0A-5EEA581827F1}">
      <dsp:nvSpPr>
        <dsp:cNvPr id="0" name=""/>
        <dsp:cNvSpPr/>
      </dsp:nvSpPr>
      <dsp:spPr>
        <a:xfrm>
          <a:off x="0" y="718"/>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MY" sz="3300" kern="1200"/>
            <a:t>55% </a:t>
          </a:r>
          <a:r>
            <a:rPr lang="en-MY" sz="3300" kern="1200">
              <a:sym typeface="Wingdings" panose="05000000000000000000" pitchFamily="2" charset="2"/>
            </a:rPr>
            <a:t></a:t>
          </a:r>
          <a:r>
            <a:rPr lang="en-MY" sz="3300" kern="1200"/>
            <a:t> Government-related health sectors</a:t>
          </a:r>
          <a:endParaRPr lang="en-US" sz="3300" kern="1200"/>
        </a:p>
      </dsp:txBody>
      <dsp:txXfrm>
        <a:off x="0" y="718"/>
        <a:ext cx="6513603" cy="1176797"/>
      </dsp:txXfrm>
    </dsp:sp>
    <dsp:sp modelId="{11251248-6CB1-4C91-8C4F-51F8D30E35DC}">
      <dsp:nvSpPr>
        <dsp:cNvPr id="0" name=""/>
        <dsp:cNvSpPr/>
      </dsp:nvSpPr>
      <dsp:spPr>
        <a:xfrm>
          <a:off x="0" y="1177516"/>
          <a:ext cx="6513603"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9BD38-3F0F-49DE-91AF-B647071C269A}">
      <dsp:nvSpPr>
        <dsp:cNvPr id="0" name=""/>
        <dsp:cNvSpPr/>
      </dsp:nvSpPr>
      <dsp:spPr>
        <a:xfrm>
          <a:off x="0" y="1177516"/>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MY" sz="3300" kern="1200"/>
            <a:t>20% </a:t>
          </a:r>
          <a:r>
            <a:rPr lang="en-MY" sz="3300" kern="1200">
              <a:sym typeface="Wingdings" panose="05000000000000000000" pitchFamily="2" charset="2"/>
            </a:rPr>
            <a:t></a:t>
          </a:r>
          <a:r>
            <a:rPr lang="en-MY" sz="3300" kern="1200"/>
            <a:t> Private health sectors</a:t>
          </a:r>
          <a:endParaRPr lang="en-US" sz="3300" kern="1200"/>
        </a:p>
      </dsp:txBody>
      <dsp:txXfrm>
        <a:off x="0" y="1177516"/>
        <a:ext cx="6513603" cy="1176797"/>
      </dsp:txXfrm>
    </dsp:sp>
    <dsp:sp modelId="{0BC7F38C-9A13-4E54-917C-69AF7B73B2E1}">
      <dsp:nvSpPr>
        <dsp:cNvPr id="0" name=""/>
        <dsp:cNvSpPr/>
      </dsp:nvSpPr>
      <dsp:spPr>
        <a:xfrm>
          <a:off x="0" y="2354314"/>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152C1-FD84-4059-96E6-E2AA93239138}">
      <dsp:nvSpPr>
        <dsp:cNvPr id="0" name=""/>
        <dsp:cNvSpPr/>
      </dsp:nvSpPr>
      <dsp:spPr>
        <a:xfrm>
          <a:off x="0" y="2354314"/>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MY" sz="3300" kern="1200"/>
            <a:t>15% </a:t>
          </a:r>
          <a:r>
            <a:rPr lang="en-MY" sz="3300" kern="1200">
              <a:sym typeface="Wingdings" panose="05000000000000000000" pitchFamily="2" charset="2"/>
            </a:rPr>
            <a:t></a:t>
          </a:r>
          <a:r>
            <a:rPr lang="en-MY" sz="3300" kern="1200"/>
            <a:t> Academia and Research </a:t>
          </a:r>
          <a:endParaRPr lang="en-US" sz="3300" kern="1200"/>
        </a:p>
      </dsp:txBody>
      <dsp:txXfrm>
        <a:off x="0" y="2354314"/>
        <a:ext cx="6513603" cy="1176797"/>
      </dsp:txXfrm>
    </dsp:sp>
    <dsp:sp modelId="{F277A52A-9BCC-480D-985B-90D1FEDCDC48}">
      <dsp:nvSpPr>
        <dsp:cNvPr id="0" name=""/>
        <dsp:cNvSpPr/>
      </dsp:nvSpPr>
      <dsp:spPr>
        <a:xfrm>
          <a:off x="0" y="3531111"/>
          <a:ext cx="6513603"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ECA31-66EC-4D09-BA6A-6D1D0838FDA2}">
      <dsp:nvSpPr>
        <dsp:cNvPr id="0" name=""/>
        <dsp:cNvSpPr/>
      </dsp:nvSpPr>
      <dsp:spPr>
        <a:xfrm>
          <a:off x="0" y="3531111"/>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MY" sz="3300" kern="1200"/>
            <a:t>5% </a:t>
          </a:r>
          <a:r>
            <a:rPr lang="en-MY" sz="3300" kern="1200">
              <a:sym typeface="Wingdings" panose="05000000000000000000" pitchFamily="2" charset="2"/>
            </a:rPr>
            <a:t></a:t>
          </a:r>
          <a:r>
            <a:rPr lang="en-MY" sz="3300" kern="1200"/>
            <a:t> </a:t>
          </a:r>
          <a:r>
            <a:rPr lang="en-US" sz="3300" kern="1200"/>
            <a:t>Business &amp; food industry</a:t>
          </a:r>
        </a:p>
      </dsp:txBody>
      <dsp:txXfrm>
        <a:off x="0" y="3531111"/>
        <a:ext cx="6513603" cy="1176797"/>
      </dsp:txXfrm>
    </dsp:sp>
    <dsp:sp modelId="{4CA1ACEC-8B7E-4800-A51A-4407FBCF15FF}">
      <dsp:nvSpPr>
        <dsp:cNvPr id="0" name=""/>
        <dsp:cNvSpPr/>
      </dsp:nvSpPr>
      <dsp:spPr>
        <a:xfrm>
          <a:off x="0" y="4707909"/>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14B44-6B62-4361-8641-E82A191BE90B}">
      <dsp:nvSpPr>
        <dsp:cNvPr id="0" name=""/>
        <dsp:cNvSpPr/>
      </dsp:nvSpPr>
      <dsp:spPr>
        <a:xfrm>
          <a:off x="0" y="4707909"/>
          <a:ext cx="6513603" cy="117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MY" sz="3300" kern="1200"/>
            <a:t>5% </a:t>
          </a:r>
          <a:r>
            <a:rPr lang="en-MY" sz="3300" kern="1200">
              <a:sym typeface="Wingdings" panose="05000000000000000000" pitchFamily="2" charset="2"/>
            </a:rPr>
            <a:t></a:t>
          </a:r>
          <a:r>
            <a:rPr lang="en-MY" sz="3300" kern="1200"/>
            <a:t> Food Services</a:t>
          </a:r>
          <a:endParaRPr lang="en-US" sz="3300" kern="1200"/>
        </a:p>
      </dsp:txBody>
      <dsp:txXfrm>
        <a:off x="0" y="4707909"/>
        <a:ext cx="6513603" cy="1176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FDB2B-E5D9-4595-9878-EFC55FB33589}">
      <dsp:nvSpPr>
        <dsp:cNvPr id="0" name=""/>
        <dsp:cNvSpPr/>
      </dsp:nvSpPr>
      <dsp:spPr>
        <a:xfrm>
          <a:off x="0" y="2720"/>
          <a:ext cx="6269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13BD4-5D7E-4D30-8E53-BE0F165B16BC}">
      <dsp:nvSpPr>
        <dsp:cNvPr id="0" name=""/>
        <dsp:cNvSpPr/>
      </dsp:nvSpPr>
      <dsp:spPr>
        <a:xfrm>
          <a:off x="0" y="2720"/>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a:t>Formation of National Dietetic Association </a:t>
          </a:r>
          <a:r>
            <a:rPr lang="en-US" sz="3700" i="1" kern="1200">
              <a:sym typeface="Wingdings" panose="05000000000000000000" pitchFamily="2" charset="2"/>
            </a:rPr>
            <a:t></a:t>
          </a:r>
          <a:r>
            <a:rPr lang="en-US" sz="3700" i="1" kern="1200"/>
            <a:t> Malaysian Dietitian Association  </a:t>
          </a:r>
          <a:endParaRPr lang="en-US" sz="3700" kern="1200"/>
        </a:p>
      </dsp:txBody>
      <dsp:txXfrm>
        <a:off x="0" y="2720"/>
        <a:ext cx="6269038" cy="1855561"/>
      </dsp:txXfrm>
    </dsp:sp>
    <dsp:sp modelId="{3C63CB6C-9F4F-49A7-94A6-771FCE15269F}">
      <dsp:nvSpPr>
        <dsp:cNvPr id="0" name=""/>
        <dsp:cNvSpPr/>
      </dsp:nvSpPr>
      <dsp:spPr>
        <a:xfrm>
          <a:off x="0" y="1858281"/>
          <a:ext cx="62690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1A5B6-19C8-40A8-AD96-C418C5EAD426}">
      <dsp:nvSpPr>
        <dsp:cNvPr id="0" name=""/>
        <dsp:cNvSpPr/>
      </dsp:nvSpPr>
      <dsp:spPr>
        <a:xfrm>
          <a:off x="0" y="1858281"/>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a:t>Education standards &amp; competencies</a:t>
          </a:r>
          <a:endParaRPr lang="en-US" sz="3700" kern="1200"/>
        </a:p>
      </dsp:txBody>
      <dsp:txXfrm>
        <a:off x="0" y="1858281"/>
        <a:ext cx="6269038" cy="1855561"/>
      </dsp:txXfrm>
    </dsp:sp>
    <dsp:sp modelId="{07F18412-2309-4CA4-B3C4-CF8BC6EEF5E8}">
      <dsp:nvSpPr>
        <dsp:cNvPr id="0" name=""/>
        <dsp:cNvSpPr/>
      </dsp:nvSpPr>
      <dsp:spPr>
        <a:xfrm>
          <a:off x="0" y="3713843"/>
          <a:ext cx="626903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20D1C-6A10-4671-8630-3DC6570B5CB1}">
      <dsp:nvSpPr>
        <dsp:cNvPr id="0" name=""/>
        <dsp:cNvSpPr/>
      </dsp:nvSpPr>
      <dsp:spPr>
        <a:xfrm>
          <a:off x="0" y="3713843"/>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i="1" kern="1200"/>
            <a:t>Registration status of dietitians</a:t>
          </a:r>
          <a:endParaRPr lang="en-US" sz="3700" kern="1200"/>
        </a:p>
      </dsp:txBody>
      <dsp:txXfrm>
        <a:off x="0" y="3713843"/>
        <a:ext cx="6269038" cy="1855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1FC9B-1B5B-4B20-9BAF-7C53E51AB1A0}">
      <dsp:nvSpPr>
        <dsp:cNvPr id="0" name=""/>
        <dsp:cNvSpPr/>
      </dsp:nvSpPr>
      <dsp:spPr>
        <a:xfrm>
          <a:off x="265727" y="1812869"/>
          <a:ext cx="2125817" cy="3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1994</a:t>
          </a:r>
        </a:p>
      </dsp:txBody>
      <dsp:txXfrm>
        <a:off x="265727" y="1812869"/>
        <a:ext cx="2125817" cy="381478"/>
      </dsp:txXfrm>
    </dsp:sp>
    <dsp:sp modelId="{3593E8C1-37D3-4F5C-9AB2-7D097450EC9A}">
      <dsp:nvSpPr>
        <dsp:cNvPr id="0" name=""/>
        <dsp:cNvSpPr/>
      </dsp:nvSpPr>
      <dsp:spPr>
        <a:xfrm>
          <a:off x="0" y="1620441"/>
          <a:ext cx="5314543" cy="13503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A90860-3ECB-4200-918A-7E22866ED641}">
      <dsp:nvSpPr>
        <dsp:cNvPr id="0" name=""/>
        <dsp:cNvSpPr/>
      </dsp:nvSpPr>
      <dsp:spPr>
        <a:xfrm>
          <a:off x="159436" y="575594"/>
          <a:ext cx="2338398" cy="47094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Established in 1994</a:t>
          </a:r>
        </a:p>
      </dsp:txBody>
      <dsp:txXfrm>
        <a:off x="159436" y="575594"/>
        <a:ext cx="2338398" cy="470940"/>
      </dsp:txXfrm>
    </dsp:sp>
    <dsp:sp modelId="{C3BE5787-63E6-4232-BB58-3CB22F3DC197}">
      <dsp:nvSpPr>
        <dsp:cNvPr id="0" name=""/>
        <dsp:cNvSpPr/>
      </dsp:nvSpPr>
      <dsp:spPr>
        <a:xfrm>
          <a:off x="1328635" y="1046535"/>
          <a:ext cx="0" cy="573906"/>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C8EFD54-A8B6-4496-9FBB-C7B619F4D1F8}">
      <dsp:nvSpPr>
        <dsp:cNvPr id="0" name=""/>
        <dsp:cNvSpPr/>
      </dsp:nvSpPr>
      <dsp:spPr>
        <a:xfrm>
          <a:off x="2922998" y="1181571"/>
          <a:ext cx="2125817" cy="38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en-US" sz="1700" kern="1200"/>
            <a:t>22 Mar. 1996</a:t>
          </a:r>
        </a:p>
      </dsp:txBody>
      <dsp:txXfrm>
        <a:off x="2922998" y="1181571"/>
        <a:ext cx="2125817" cy="381478"/>
      </dsp:txXfrm>
    </dsp:sp>
    <dsp:sp modelId="{70599585-2D24-487C-8106-4FA69BF1C285}">
      <dsp:nvSpPr>
        <dsp:cNvPr id="0" name=""/>
        <dsp:cNvSpPr/>
      </dsp:nvSpPr>
      <dsp:spPr>
        <a:xfrm>
          <a:off x="2816707" y="2329384"/>
          <a:ext cx="2338398" cy="100074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Official launched on March 22, 1996 at Nikko Hotel, KL by Minister of Health, Dato Chua Jui Meng</a:t>
          </a:r>
        </a:p>
      </dsp:txBody>
      <dsp:txXfrm>
        <a:off x="2816707" y="2329384"/>
        <a:ext cx="2338398" cy="1000749"/>
      </dsp:txXfrm>
    </dsp:sp>
    <dsp:sp modelId="{9D0763C6-C92B-43D2-A1FC-DCBC2D934EC1}">
      <dsp:nvSpPr>
        <dsp:cNvPr id="0" name=""/>
        <dsp:cNvSpPr/>
      </dsp:nvSpPr>
      <dsp:spPr>
        <a:xfrm>
          <a:off x="3985907" y="1755478"/>
          <a:ext cx="0" cy="573906"/>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41C822D1-F0D1-4E63-9DB6-875345912DF2}">
      <dsp:nvSpPr>
        <dsp:cNvPr id="0" name=""/>
        <dsp:cNvSpPr/>
      </dsp:nvSpPr>
      <dsp:spPr>
        <a:xfrm>
          <a:off x="1286436" y="1645760"/>
          <a:ext cx="84398" cy="843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24E1F6-7AAB-4036-B21E-2E2B9C8DBD69}">
      <dsp:nvSpPr>
        <dsp:cNvPr id="0" name=""/>
        <dsp:cNvSpPr/>
      </dsp:nvSpPr>
      <dsp:spPr>
        <a:xfrm>
          <a:off x="3943708" y="1645760"/>
          <a:ext cx="84398" cy="843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2A1F8-A199-456D-8496-963FE9BCE46F}">
      <dsp:nvSpPr>
        <dsp:cNvPr id="0" name=""/>
        <dsp:cNvSpPr/>
      </dsp:nvSpPr>
      <dsp:spPr>
        <a:xfrm>
          <a:off x="10336" y="0"/>
          <a:ext cx="2546014" cy="152760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1.Common Vision &amp; Goal</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8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Aggregate  efforts, thoughts &amp; ideas</a:t>
          </a:r>
        </a:p>
        <a:p>
          <a:pPr lvl="0" algn="ctr" defTabSz="1111250">
            <a:lnSpc>
              <a:spcPct val="90000"/>
            </a:lnSpc>
            <a:spcBef>
              <a:spcPct val="0"/>
            </a:spcBef>
            <a:spcAft>
              <a:spcPct val="35000"/>
            </a:spcAft>
            <a:buNone/>
          </a:pPr>
          <a:endParaRPr lang="en-US" sz="1800" kern="1200" dirty="0"/>
        </a:p>
      </dsp:txBody>
      <dsp:txXfrm>
        <a:off x="10336" y="0"/>
        <a:ext cx="2546014" cy="1527609"/>
      </dsp:txXfrm>
    </dsp:sp>
    <dsp:sp modelId="{F7E652B8-7A89-4CC2-8BAA-0909AB8CF9AD}">
      <dsp:nvSpPr>
        <dsp:cNvPr id="0" name=""/>
        <dsp:cNvSpPr/>
      </dsp:nvSpPr>
      <dsp:spPr>
        <a:xfrm>
          <a:off x="2746640" y="0"/>
          <a:ext cx="2546014" cy="152760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2.Legal function &amp; visual identity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Structure &amp; governance to the profession </a:t>
          </a:r>
        </a:p>
        <a:p>
          <a:pPr lvl="0" algn="ctr" defTabSz="844550">
            <a:lnSpc>
              <a:spcPct val="90000"/>
            </a:lnSpc>
            <a:spcBef>
              <a:spcPct val="0"/>
            </a:spcBef>
            <a:spcAft>
              <a:spcPct val="35000"/>
            </a:spcAft>
            <a:buNone/>
          </a:pPr>
          <a:endParaRPr lang="en-US" sz="1800" kern="1200" dirty="0"/>
        </a:p>
      </dsp:txBody>
      <dsp:txXfrm>
        <a:off x="2746640" y="0"/>
        <a:ext cx="2546014" cy="1527609"/>
      </dsp:txXfrm>
    </dsp:sp>
    <dsp:sp modelId="{AC37683C-0DB8-4CC5-A596-20E836C29AD9}">
      <dsp:nvSpPr>
        <dsp:cNvPr id="0" name=""/>
        <dsp:cNvSpPr/>
      </dsp:nvSpPr>
      <dsp:spPr>
        <a:xfrm>
          <a:off x="5554971" y="0"/>
          <a:ext cx="2546014" cy="152760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3.Promote visibility &amp; credibility </a:t>
          </a:r>
        </a:p>
      </dsp:txBody>
      <dsp:txXfrm>
        <a:off x="5554971" y="0"/>
        <a:ext cx="2546014" cy="1527609"/>
      </dsp:txXfrm>
    </dsp:sp>
    <dsp:sp modelId="{BEEDB3B5-FE94-45C8-A53D-6F50BA7952B4}">
      <dsp:nvSpPr>
        <dsp:cNvPr id="0" name=""/>
        <dsp:cNvSpPr/>
      </dsp:nvSpPr>
      <dsp:spPr>
        <a:xfrm>
          <a:off x="0" y="1845058"/>
          <a:ext cx="2546014" cy="1612101"/>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4. Powerhouse for professional expertise </a:t>
          </a:r>
        </a:p>
        <a:p>
          <a:pPr lvl="0" algn="ctr" defTabSz="844550">
            <a:lnSpc>
              <a:spcPct val="90000"/>
            </a:lnSpc>
            <a:spcBef>
              <a:spcPct val="0"/>
            </a:spcBef>
            <a:spcAft>
              <a:spcPct val="35000"/>
            </a:spcAft>
            <a:buNone/>
          </a:pPr>
          <a:endParaRPr lang="en-US" sz="1800" kern="1200" dirty="0"/>
        </a:p>
      </dsp:txBody>
      <dsp:txXfrm>
        <a:off x="0" y="1845058"/>
        <a:ext cx="2546014" cy="1612101"/>
      </dsp:txXfrm>
    </dsp:sp>
    <dsp:sp modelId="{3DA1D23C-078D-4287-A439-B9D1C57B8DE6}">
      <dsp:nvSpPr>
        <dsp:cNvPr id="0" name=""/>
        <dsp:cNvSpPr/>
      </dsp:nvSpPr>
      <dsp:spPr>
        <a:xfrm>
          <a:off x="2818667" y="1899784"/>
          <a:ext cx="2546014" cy="1527609"/>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5. Advocate for provision of quality care to patients/clients</a:t>
          </a:r>
          <a:endParaRPr lang="en-US" sz="1800" dirty="0"/>
        </a:p>
      </dsp:txBody>
      <dsp:txXfrm>
        <a:off x="2818667" y="1899784"/>
        <a:ext cx="2546014" cy="1527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38454-876E-4C9A-81EF-46AD774F6ABC}">
      <dsp:nvSpPr>
        <dsp:cNvPr id="0" name=""/>
        <dsp:cNvSpPr/>
      </dsp:nvSpPr>
      <dsp:spPr>
        <a:xfrm rot="5400000">
          <a:off x="619694" y="1186255"/>
          <a:ext cx="1041790" cy="118604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1933EA-D698-4B31-BC38-5B861C9F5FC5}">
      <dsp:nvSpPr>
        <dsp:cNvPr id="0" name=""/>
        <dsp:cNvSpPr/>
      </dsp:nvSpPr>
      <dsp:spPr>
        <a:xfrm>
          <a:off x="106540" y="0"/>
          <a:ext cx="1753761" cy="1227575"/>
        </a:xfrm>
        <a:prstGeom prst="roundRect">
          <a:avLst>
            <a:gd name="adj" fmla="val 166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Application for Registration</a:t>
          </a:r>
          <a:endParaRPr lang="en-MY" sz="2000" b="1" kern="1200" dirty="0">
            <a:solidFill>
              <a:schemeClr val="tx1"/>
            </a:solidFill>
            <a:latin typeface="Trebuchet MS" panose="020B0603020202020204" pitchFamily="34" charset="0"/>
          </a:endParaRPr>
        </a:p>
      </dsp:txBody>
      <dsp:txXfrm>
        <a:off x="166476" y="59936"/>
        <a:ext cx="1633889" cy="1107703"/>
      </dsp:txXfrm>
    </dsp:sp>
    <dsp:sp modelId="{A94F1285-4AC9-4C56-BA51-5077D4868712}">
      <dsp:nvSpPr>
        <dsp:cNvPr id="0" name=""/>
        <dsp:cNvSpPr/>
      </dsp:nvSpPr>
      <dsp:spPr>
        <a:xfrm>
          <a:off x="2097444" y="148487"/>
          <a:ext cx="1275518" cy="992181"/>
        </a:xfrm>
        <a:prstGeom prst="rect">
          <a:avLst/>
        </a:prstGeom>
        <a:noFill/>
        <a:ln>
          <a:noFill/>
        </a:ln>
        <a:effectLst/>
      </dsp:spPr>
      <dsp:style>
        <a:lnRef idx="0">
          <a:scrgbClr r="0" g="0" b="0"/>
        </a:lnRef>
        <a:fillRef idx="0">
          <a:scrgbClr r="0" g="0" b="0"/>
        </a:fillRef>
        <a:effectRef idx="0">
          <a:scrgbClr r="0" g="0" b="0"/>
        </a:effectRef>
        <a:fontRef idx="minor"/>
      </dsp:style>
    </dsp:sp>
    <dsp:sp modelId="{0744C710-1CB1-42CC-8C07-D2B8F5A3663B}">
      <dsp:nvSpPr>
        <dsp:cNvPr id="0" name=""/>
        <dsp:cNvSpPr/>
      </dsp:nvSpPr>
      <dsp:spPr>
        <a:xfrm rot="5400000">
          <a:off x="2073749" y="2565228"/>
          <a:ext cx="1041790" cy="118604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4ABEF-0A6E-4DC1-865B-25F777947B84}">
      <dsp:nvSpPr>
        <dsp:cNvPr id="0" name=""/>
        <dsp:cNvSpPr/>
      </dsp:nvSpPr>
      <dsp:spPr>
        <a:xfrm>
          <a:off x="1690723" y="1269432"/>
          <a:ext cx="1753761" cy="1227575"/>
        </a:xfrm>
        <a:prstGeom prst="roundRect">
          <a:avLst>
            <a:gd name="adj" fmla="val 166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Registration Certificate</a:t>
          </a:r>
          <a:endParaRPr lang="en-MY" sz="2000" b="1" kern="1200" dirty="0">
            <a:solidFill>
              <a:schemeClr val="tx1"/>
            </a:solidFill>
            <a:latin typeface="Trebuchet MS" panose="020B0603020202020204" pitchFamily="34" charset="0"/>
          </a:endParaRPr>
        </a:p>
      </dsp:txBody>
      <dsp:txXfrm>
        <a:off x="1750659" y="1329368"/>
        <a:ext cx="1633889" cy="1107703"/>
      </dsp:txXfrm>
    </dsp:sp>
    <dsp:sp modelId="{31135F08-22DE-4BB1-B698-C492360D9968}">
      <dsp:nvSpPr>
        <dsp:cNvPr id="0" name=""/>
        <dsp:cNvSpPr/>
      </dsp:nvSpPr>
      <dsp:spPr>
        <a:xfrm>
          <a:off x="3551499" y="1527460"/>
          <a:ext cx="1275518" cy="992181"/>
        </a:xfrm>
        <a:prstGeom prst="rect">
          <a:avLst/>
        </a:prstGeom>
        <a:noFill/>
        <a:ln>
          <a:noFill/>
        </a:ln>
        <a:effectLst/>
      </dsp:spPr>
      <dsp:style>
        <a:lnRef idx="0">
          <a:scrgbClr r="0" g="0" b="0"/>
        </a:lnRef>
        <a:fillRef idx="0">
          <a:scrgbClr r="0" g="0" b="0"/>
        </a:fillRef>
        <a:effectRef idx="0">
          <a:scrgbClr r="0" g="0" b="0"/>
        </a:effectRef>
        <a:fontRef idx="minor"/>
      </dsp:style>
    </dsp:sp>
    <dsp:sp modelId="{0DA3BF5A-1499-4496-960E-A418F57E0EE3}">
      <dsp:nvSpPr>
        <dsp:cNvPr id="0" name=""/>
        <dsp:cNvSpPr/>
      </dsp:nvSpPr>
      <dsp:spPr>
        <a:xfrm rot="5400000">
          <a:off x="3527803" y="3944201"/>
          <a:ext cx="1041790" cy="1186041"/>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A533E-9475-42BB-BAD2-74A3F9D8509A}">
      <dsp:nvSpPr>
        <dsp:cNvPr id="0" name=""/>
        <dsp:cNvSpPr/>
      </dsp:nvSpPr>
      <dsp:spPr>
        <a:xfrm>
          <a:off x="3130888" y="2592293"/>
          <a:ext cx="1753761" cy="1227575"/>
        </a:xfrm>
        <a:prstGeom prst="roundRect">
          <a:avLst>
            <a:gd name="adj" fmla="val 166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tx1"/>
              </a:solidFill>
              <a:latin typeface="Trebuchet MS" panose="020B0603020202020204" pitchFamily="34" charset="0"/>
            </a:rPr>
            <a:t>Practising</a:t>
          </a:r>
          <a:r>
            <a:rPr lang="en-US" sz="2000" b="1" kern="1200" dirty="0">
              <a:solidFill>
                <a:schemeClr val="tx1"/>
              </a:solidFill>
              <a:latin typeface="Trebuchet MS" panose="020B0603020202020204" pitchFamily="34" charset="0"/>
            </a:rPr>
            <a:t> Certificate</a:t>
          </a:r>
          <a:endParaRPr lang="en-MY" sz="2000" b="1" kern="1200" dirty="0">
            <a:solidFill>
              <a:schemeClr val="tx1"/>
            </a:solidFill>
            <a:latin typeface="Trebuchet MS" panose="020B0603020202020204" pitchFamily="34" charset="0"/>
          </a:endParaRPr>
        </a:p>
      </dsp:txBody>
      <dsp:txXfrm>
        <a:off x="3190824" y="2652229"/>
        <a:ext cx="1633889" cy="1107703"/>
      </dsp:txXfrm>
    </dsp:sp>
    <dsp:sp modelId="{47D4CD73-9765-480D-AE35-0158A328D6FC}">
      <dsp:nvSpPr>
        <dsp:cNvPr id="0" name=""/>
        <dsp:cNvSpPr/>
      </dsp:nvSpPr>
      <dsp:spPr>
        <a:xfrm>
          <a:off x="5005553" y="2906433"/>
          <a:ext cx="1275518" cy="992181"/>
        </a:xfrm>
        <a:prstGeom prst="rect">
          <a:avLst/>
        </a:prstGeom>
        <a:noFill/>
        <a:ln>
          <a:noFill/>
        </a:ln>
        <a:effectLst/>
      </dsp:spPr>
      <dsp:style>
        <a:lnRef idx="0">
          <a:scrgbClr r="0" g="0" b="0"/>
        </a:lnRef>
        <a:fillRef idx="0">
          <a:scrgbClr r="0" g="0" b="0"/>
        </a:fillRef>
        <a:effectRef idx="0">
          <a:scrgbClr r="0" g="0" b="0"/>
        </a:effectRef>
        <a:fontRef idx="minor"/>
      </dsp:style>
    </dsp:sp>
    <dsp:sp modelId="{A7369B9F-6ECF-4DBB-8B2F-5AE4975E92DF}">
      <dsp:nvSpPr>
        <dsp:cNvPr id="0" name=""/>
        <dsp:cNvSpPr/>
      </dsp:nvSpPr>
      <dsp:spPr>
        <a:xfrm>
          <a:off x="4705847" y="4168328"/>
          <a:ext cx="1753761" cy="1227575"/>
        </a:xfrm>
        <a:prstGeom prst="roundRect">
          <a:avLst>
            <a:gd name="adj" fmla="val 1667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rebuchet MS" panose="020B0603020202020204" pitchFamily="34" charset="0"/>
            </a:rPr>
            <a:t>Renewal of  </a:t>
          </a:r>
          <a:r>
            <a:rPr lang="en-US" sz="2000" b="1" kern="1200" dirty="0" err="1">
              <a:solidFill>
                <a:schemeClr val="tx1"/>
              </a:solidFill>
              <a:latin typeface="Trebuchet MS" panose="020B0603020202020204" pitchFamily="34" charset="0"/>
            </a:rPr>
            <a:t>Practising</a:t>
          </a:r>
          <a:r>
            <a:rPr lang="en-US" sz="2000" b="1" kern="1200" dirty="0">
              <a:solidFill>
                <a:schemeClr val="tx1"/>
              </a:solidFill>
              <a:latin typeface="Trebuchet MS" panose="020B0603020202020204" pitchFamily="34" charset="0"/>
            </a:rPr>
            <a:t> Certificate</a:t>
          </a:r>
          <a:endParaRPr lang="en-MY" sz="2000" b="1" kern="1200" dirty="0">
            <a:solidFill>
              <a:schemeClr val="tx1"/>
            </a:solidFill>
            <a:latin typeface="Trebuchet MS" panose="020B0603020202020204" pitchFamily="34" charset="0"/>
          </a:endParaRPr>
        </a:p>
      </dsp:txBody>
      <dsp:txXfrm>
        <a:off x="4765783" y="4228264"/>
        <a:ext cx="1633889" cy="11077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31220-9923-4722-8A3E-BCDEA0FAF873}">
      <dsp:nvSpPr>
        <dsp:cNvPr id="0" name=""/>
        <dsp:cNvSpPr/>
      </dsp:nvSpPr>
      <dsp:spPr>
        <a:xfrm>
          <a:off x="699679" y="708452"/>
          <a:ext cx="1460059" cy="1460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B3CC78B-28FF-4B17-92AD-711C49001D75}">
      <dsp:nvSpPr>
        <dsp:cNvPr id="0" name=""/>
        <dsp:cNvSpPr/>
      </dsp:nvSpPr>
      <dsp:spPr>
        <a:xfrm>
          <a:off x="1010840" y="1019612"/>
          <a:ext cx="837739" cy="8377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15D7674-CEF2-42B5-BEA8-8C4061149B42}">
      <dsp:nvSpPr>
        <dsp:cNvPr id="0" name=""/>
        <dsp:cNvSpPr/>
      </dsp:nvSpPr>
      <dsp:spPr>
        <a:xfrm>
          <a:off x="232939" y="2623284"/>
          <a:ext cx="2393540" cy="22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cap="none" dirty="0"/>
            <a:t>Knowledgeable and Have Comprehensive Skills In The Field of Dietetic</a:t>
          </a:r>
        </a:p>
      </dsp:txBody>
      <dsp:txXfrm>
        <a:off x="232939" y="2623284"/>
        <a:ext cx="2393540" cy="2240386"/>
      </dsp:txXfrm>
    </dsp:sp>
    <dsp:sp modelId="{CF7C430A-FF2B-4043-9B12-B0D065045A99}">
      <dsp:nvSpPr>
        <dsp:cNvPr id="0" name=""/>
        <dsp:cNvSpPr/>
      </dsp:nvSpPr>
      <dsp:spPr>
        <a:xfrm>
          <a:off x="3512089" y="708452"/>
          <a:ext cx="1460059" cy="1460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34C600B-BC7D-4E44-B3E2-5F3421AD781E}">
      <dsp:nvSpPr>
        <dsp:cNvPr id="0" name=""/>
        <dsp:cNvSpPr/>
      </dsp:nvSpPr>
      <dsp:spPr>
        <a:xfrm>
          <a:off x="3823250" y="1019612"/>
          <a:ext cx="837739" cy="8377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1FBB1AB-ACB0-474F-82E5-AC49C5D4E5B3}">
      <dsp:nvSpPr>
        <dsp:cNvPr id="0" name=""/>
        <dsp:cNvSpPr/>
      </dsp:nvSpPr>
      <dsp:spPr>
        <a:xfrm>
          <a:off x="3045349" y="2623284"/>
          <a:ext cx="2393540" cy="22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MY" sz="2000" kern="1200" cap="none" dirty="0"/>
            <a:t>Professional and Ethical in the Practice of Clinical Nutrition, Institutional Food Services Management And Community Dietetics.</a:t>
          </a:r>
          <a:endParaRPr lang="en-US" sz="2000" kern="1200" cap="none" dirty="0"/>
        </a:p>
      </dsp:txBody>
      <dsp:txXfrm>
        <a:off x="3045349" y="2623284"/>
        <a:ext cx="2393540" cy="2240386"/>
      </dsp:txXfrm>
    </dsp:sp>
    <dsp:sp modelId="{B06A9E9A-1EC0-4FBB-9BE7-26A10D88E332}">
      <dsp:nvSpPr>
        <dsp:cNvPr id="0" name=""/>
        <dsp:cNvSpPr/>
      </dsp:nvSpPr>
      <dsp:spPr>
        <a:xfrm>
          <a:off x="6324500" y="708452"/>
          <a:ext cx="1460059" cy="1460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208F937-2001-4945-8F39-8D40B0F9B74F}">
      <dsp:nvSpPr>
        <dsp:cNvPr id="0" name=""/>
        <dsp:cNvSpPr/>
      </dsp:nvSpPr>
      <dsp:spPr>
        <a:xfrm>
          <a:off x="6635660" y="1019612"/>
          <a:ext cx="837739" cy="8377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DAC6394-4D5F-436F-A475-68E8D4A0260E}">
      <dsp:nvSpPr>
        <dsp:cNvPr id="0" name=""/>
        <dsp:cNvSpPr/>
      </dsp:nvSpPr>
      <dsp:spPr>
        <a:xfrm>
          <a:off x="5857759" y="2623284"/>
          <a:ext cx="2393540" cy="22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MY" sz="2000" kern="1200" cap="none" dirty="0"/>
            <a:t>Have Communication Skills and Competence in Socio-cultural Aspects, Social Networks and Applying Entrepreneurial Elements in the Dietetic Field.</a:t>
          </a:r>
          <a:endParaRPr lang="en-US" sz="2000" kern="1200" cap="none" dirty="0"/>
        </a:p>
      </dsp:txBody>
      <dsp:txXfrm>
        <a:off x="5857759" y="2623284"/>
        <a:ext cx="2393540" cy="2240386"/>
      </dsp:txXfrm>
    </dsp:sp>
    <dsp:sp modelId="{BAE3F13A-DD2E-4F23-AB13-2C0A9CB4B0FC}">
      <dsp:nvSpPr>
        <dsp:cNvPr id="0" name=""/>
        <dsp:cNvSpPr/>
      </dsp:nvSpPr>
      <dsp:spPr>
        <a:xfrm>
          <a:off x="9136910" y="708452"/>
          <a:ext cx="1460059" cy="146005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D127F0C-259C-4C37-8BBF-B0153C08ED2B}">
      <dsp:nvSpPr>
        <dsp:cNvPr id="0" name=""/>
        <dsp:cNvSpPr/>
      </dsp:nvSpPr>
      <dsp:spPr>
        <a:xfrm>
          <a:off x="9448070" y="1019612"/>
          <a:ext cx="837739" cy="8377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86E0E7B-80AA-4E81-B861-11FA3791CF3C}">
      <dsp:nvSpPr>
        <dsp:cNvPr id="0" name=""/>
        <dsp:cNvSpPr/>
      </dsp:nvSpPr>
      <dsp:spPr>
        <a:xfrm>
          <a:off x="8670170" y="2623284"/>
          <a:ext cx="2393540" cy="224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MY" sz="2000" kern="1200" cap="none" dirty="0"/>
            <a:t>Capable of Conducting Research that can contribute to advances in the Dietetic Field.</a:t>
          </a:r>
          <a:endParaRPr lang="en-US" sz="2000" kern="1200" cap="none" dirty="0"/>
        </a:p>
      </dsp:txBody>
      <dsp:txXfrm>
        <a:off x="8670170" y="2623284"/>
        <a:ext cx="2393540" cy="22403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C4D9A-801E-4CEB-A3EA-D74C1E77BA44}" type="datetimeFigureOut">
              <a:rPr lang="en-MY" smtClean="0"/>
              <a:t>1/7/2019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05F2C-EF7C-4562-80AE-6B4B9851AC31}" type="slidenum">
              <a:rPr lang="en-MY" smtClean="0"/>
              <a:t>‹#›</a:t>
            </a:fld>
            <a:endParaRPr lang="en-MY"/>
          </a:p>
        </p:txBody>
      </p:sp>
    </p:spTree>
    <p:extLst>
      <p:ext uri="{BB962C8B-B14F-4D97-AF65-F5344CB8AC3E}">
        <p14:creationId xmlns:p14="http://schemas.microsoft.com/office/powerpoint/2010/main" val="249155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t>In fact those states and territories that WERE registered were DE-registered in the early 1990s for the introduction of SR.</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1399D9-6F85-46D0-A4E2-0CF2296EEA70}" type="slidenum">
              <a:rPr lang="en-AU"/>
              <a:pPr>
                <a:spcBef>
                  <a:spcPct val="0"/>
                </a:spcBef>
              </a:pPr>
              <a:t>5</a:t>
            </a:fld>
            <a:endParaRPr lang="en-AU"/>
          </a:p>
        </p:txBody>
      </p:sp>
    </p:spTree>
    <p:extLst>
      <p:ext uri="{BB962C8B-B14F-4D97-AF65-F5344CB8AC3E}">
        <p14:creationId xmlns:p14="http://schemas.microsoft.com/office/powerpoint/2010/main" val="150132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449">
            <a:extLst>
              <a:ext uri="{FF2B5EF4-FFF2-40B4-BE49-F238E27FC236}">
                <a16:creationId xmlns:a16="http://schemas.microsoft.com/office/drawing/2014/main" id="{CD4BBD51-45F9-4018-9FEF-8311EFEC9AFF}"/>
              </a:ext>
            </a:extLst>
          </p:cNvPr>
          <p:cNvSpPr>
            <a:spLocks noGrp="1" noRot="1" noChangeAspect="1" noChangeArrowheads="1" noTextEdit="1"/>
          </p:cNvSpPr>
          <p:nvPr>
            <p:ph type="sldImg"/>
          </p:nvPr>
        </p:nvSpPr>
        <p:spPr>
          <a:ln/>
        </p:spPr>
      </p:sp>
      <p:sp>
        <p:nvSpPr>
          <p:cNvPr id="32771" name="Shape 450">
            <a:extLst>
              <a:ext uri="{FF2B5EF4-FFF2-40B4-BE49-F238E27FC236}">
                <a16:creationId xmlns:a16="http://schemas.microsoft.com/office/drawing/2014/main" id="{EC17EF76-E3BA-4FAB-8067-4FCF0A938BE7}"/>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Academic year 	-  Academic calendar</a:t>
            </a:r>
          </a:p>
          <a:p>
            <a:r>
              <a:rPr lang="en-US" altLang="en-US">
                <a:latin typeface="Arial" panose="020B0604020202020204" pitchFamily="34" charset="0"/>
                <a:ea typeface="ＭＳ Ｐゴシック" panose="020B0600070205080204" pitchFamily="34" charset="-128"/>
              </a:rPr>
              <a:t>Courses			-  Credit hours</a:t>
            </a:r>
          </a:p>
          <a:p>
            <a:r>
              <a:rPr lang="en-US" altLang="en-US">
                <a:latin typeface="Arial" panose="020B0604020202020204" pitchFamily="34" charset="0"/>
                <a:ea typeface="ＭＳ Ｐゴシック" panose="020B0600070205080204" pitchFamily="34" charset="-128"/>
              </a:rPr>
              <a:t>Evaluation		-  Registration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A1C8C83F-2E31-4782-A9EE-62AC8B97446D}" type="slidenum">
              <a:rPr lang="en-MY" smtClean="0"/>
              <a:t>19</a:t>
            </a:fld>
            <a:endParaRPr lang="en-MY"/>
          </a:p>
        </p:txBody>
      </p:sp>
    </p:spTree>
    <p:extLst>
      <p:ext uri="{BB962C8B-B14F-4D97-AF65-F5344CB8AC3E}">
        <p14:creationId xmlns:p14="http://schemas.microsoft.com/office/powerpoint/2010/main" val="239908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r>
              <a:rPr lang="en-US" dirty="0"/>
              <a:t>.	</a:t>
            </a:r>
            <a:r>
              <a:rPr lang="en-US" dirty="0" err="1"/>
              <a:t>Jangkamasa</a:t>
            </a:r>
            <a:r>
              <a:rPr lang="en-US" dirty="0"/>
              <a:t> Program </a:t>
            </a:r>
            <a:r>
              <a:rPr lang="en-US" dirty="0" err="1"/>
              <a:t>Bacelor</a:t>
            </a:r>
            <a:r>
              <a:rPr lang="en-US" dirty="0"/>
              <a:t> </a:t>
            </a:r>
            <a:r>
              <a:rPr lang="en-US" dirty="0" err="1"/>
              <a:t>Dietetik</a:t>
            </a:r>
            <a:r>
              <a:rPr lang="en-US" dirty="0"/>
              <a:t> (</a:t>
            </a:r>
            <a:r>
              <a:rPr lang="en-US" dirty="0" err="1"/>
              <a:t>Kepujian</a:t>
            </a:r>
            <a:r>
              <a:rPr lang="en-US" dirty="0"/>
              <a:t>) </a:t>
            </a:r>
            <a:r>
              <a:rPr lang="en-US" dirty="0" err="1"/>
              <a:t>ini</a:t>
            </a:r>
            <a:r>
              <a:rPr lang="en-US" dirty="0"/>
              <a:t> </a:t>
            </a:r>
            <a:r>
              <a:rPr lang="en-US" dirty="0" err="1"/>
              <a:t>akan</a:t>
            </a:r>
            <a:r>
              <a:rPr lang="en-US" dirty="0"/>
              <a:t> </a:t>
            </a:r>
            <a:r>
              <a:rPr lang="en-US" dirty="0" err="1"/>
              <a:t>dijalankan</a:t>
            </a:r>
            <a:r>
              <a:rPr lang="en-US" dirty="0"/>
              <a:t> </a:t>
            </a:r>
            <a:r>
              <a:rPr lang="en-US" dirty="0" err="1"/>
              <a:t>dalam</a:t>
            </a:r>
            <a:r>
              <a:rPr lang="en-US" dirty="0"/>
              <a:t> </a:t>
            </a:r>
            <a:r>
              <a:rPr lang="en-US" dirty="0" err="1"/>
              <a:t>tempoh</a:t>
            </a:r>
            <a:r>
              <a:rPr lang="en-US" dirty="0"/>
              <a:t> </a:t>
            </a:r>
            <a:r>
              <a:rPr lang="en-US" dirty="0" err="1"/>
              <a:t>lapan</a:t>
            </a:r>
            <a:r>
              <a:rPr lang="en-US" dirty="0"/>
              <a:t> (8) semester </a:t>
            </a:r>
            <a:r>
              <a:rPr lang="en-US" dirty="0" err="1"/>
              <a:t>dengan</a:t>
            </a:r>
            <a:r>
              <a:rPr lang="en-US" dirty="0"/>
              <a:t> 140 jam </a:t>
            </a:r>
            <a:r>
              <a:rPr lang="en-US" dirty="0" err="1"/>
              <a:t>kredit</a:t>
            </a:r>
            <a:r>
              <a:rPr lang="en-US" dirty="0"/>
              <a:t>, </a:t>
            </a:r>
            <a:r>
              <a:rPr lang="en-US" dirty="0" err="1"/>
              <a:t>termasuk</a:t>
            </a:r>
            <a:r>
              <a:rPr lang="en-US" dirty="0"/>
              <a:t> </a:t>
            </a:r>
            <a:r>
              <a:rPr lang="en-US" dirty="0" err="1"/>
              <a:t>dua</a:t>
            </a:r>
            <a:r>
              <a:rPr lang="en-US" dirty="0"/>
              <a:t> (2) jam </a:t>
            </a:r>
            <a:r>
              <a:rPr lang="en-US" dirty="0" err="1"/>
              <a:t>kredit</a:t>
            </a:r>
            <a:r>
              <a:rPr lang="en-US" dirty="0"/>
              <a:t> </a:t>
            </a:r>
            <a:r>
              <a:rPr lang="en-US" dirty="0" err="1"/>
              <a:t>ko-kurikulum</a:t>
            </a:r>
            <a:r>
              <a:rPr lang="en-US" dirty="0"/>
              <a:t> </a:t>
            </a:r>
            <a:r>
              <a:rPr lang="en-US" dirty="0" err="1"/>
              <a:t>untuk</a:t>
            </a:r>
            <a:r>
              <a:rPr lang="en-US" dirty="0"/>
              <a:t> </a:t>
            </a:r>
            <a:r>
              <a:rPr lang="en-US" dirty="0" err="1"/>
              <a:t>bergraduat</a:t>
            </a:r>
            <a:r>
              <a:rPr lang="en-US" dirty="0"/>
              <a:t>. </a:t>
            </a:r>
          </a:p>
        </p:txBody>
      </p:sp>
    </p:spTree>
    <p:extLst>
      <p:ext uri="{BB962C8B-B14F-4D97-AF65-F5344CB8AC3E}">
        <p14:creationId xmlns:p14="http://schemas.microsoft.com/office/powerpoint/2010/main" val="144419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3C53-AE4A-4C5B-9578-916BC5637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3871AFB9-B162-4D38-9BBE-2EC24CE513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523B9BE6-1CED-4196-AD55-88E663ED4C94}"/>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5" name="Footer Placeholder 4">
            <a:extLst>
              <a:ext uri="{FF2B5EF4-FFF2-40B4-BE49-F238E27FC236}">
                <a16:creationId xmlns:a16="http://schemas.microsoft.com/office/drawing/2014/main" id="{AF6A0CB5-9F73-490E-8204-5B60E38B920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4841B35-3EEA-4839-A5F9-941650F9250F}"/>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257334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4CB2-EE50-4299-BE05-8772D0DF8282}"/>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46B3AD0-AA47-4F9B-AA1A-E8E9C28087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7FD088B-BDA0-4DE0-8510-1EB6C493DBAF}"/>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5" name="Footer Placeholder 4">
            <a:extLst>
              <a:ext uri="{FF2B5EF4-FFF2-40B4-BE49-F238E27FC236}">
                <a16:creationId xmlns:a16="http://schemas.microsoft.com/office/drawing/2014/main" id="{313061F6-0ECF-4F92-BFA8-32DCEF64839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8A404D7-70C5-4D3A-B316-792C1737A128}"/>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2875540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45AD31-6682-4E6B-B12B-56B4500DAC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C968EFA-BB1B-4FD1-B790-1F85F1A67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98B8733-7FF3-4A2B-82A0-10127FFEE1A0}"/>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5" name="Footer Placeholder 4">
            <a:extLst>
              <a:ext uri="{FF2B5EF4-FFF2-40B4-BE49-F238E27FC236}">
                <a16:creationId xmlns:a16="http://schemas.microsoft.com/office/drawing/2014/main" id="{309B92A1-BBE3-4462-BB3A-5313B084550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9F18B2C-1DD6-4786-943E-C832B62C4E68}"/>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3280673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Date Placeholder 27"/>
          <p:cNvSpPr>
            <a:spLocks noGrp="1"/>
          </p:cNvSpPr>
          <p:nvPr>
            <p:ph type="dt" sz="half" idx="10"/>
          </p:nvPr>
        </p:nvSpPr>
        <p:spPr>
          <a:xfrm>
            <a:off x="8534400" y="6354763"/>
            <a:ext cx="3048000" cy="366712"/>
          </a:xfrm>
        </p:spPr>
        <p:txBody>
          <a:bodyPr/>
          <a:lstStyle>
            <a:lvl1pPr>
              <a:defRPr/>
            </a:lvl1pPr>
          </a:lstStyle>
          <a:p>
            <a:pPr>
              <a:defRPr/>
            </a:pPr>
            <a:fld id="{15E672E8-2B94-40A0-B41D-28EC3AF58106}" type="datetimeFigureOut">
              <a:rPr lang="en-US"/>
              <a:pPr>
                <a:defRPr/>
              </a:pPr>
              <a:t>7/1/2019</a:t>
            </a:fld>
            <a:endParaRPr lang="en-US"/>
          </a:p>
        </p:txBody>
      </p:sp>
      <p:sp>
        <p:nvSpPr>
          <p:cNvPr id="3" name="Footer Placeholder 16"/>
          <p:cNvSpPr>
            <a:spLocks noGrp="1"/>
          </p:cNvSpPr>
          <p:nvPr>
            <p:ph type="ftr" sz="quarter" idx="11"/>
          </p:nvPr>
        </p:nvSpPr>
        <p:spPr>
          <a:xfrm>
            <a:off x="3865033" y="6354763"/>
            <a:ext cx="4633384" cy="366712"/>
          </a:xfrm>
        </p:spPr>
        <p:txBody>
          <a:bodyPr/>
          <a:lstStyle>
            <a:lvl1pPr>
              <a:defRPr/>
            </a:lvl1pPr>
          </a:lstStyle>
          <a:p>
            <a:pPr>
              <a:defRPr/>
            </a:pPr>
            <a:endParaRPr lang="en-MY"/>
          </a:p>
        </p:txBody>
      </p:sp>
      <p:sp>
        <p:nvSpPr>
          <p:cNvPr id="4" name="Slide Number Placeholder 28"/>
          <p:cNvSpPr>
            <a:spLocks noGrp="1"/>
          </p:cNvSpPr>
          <p:nvPr>
            <p:ph type="sldNum" sz="quarter" idx="12"/>
          </p:nvPr>
        </p:nvSpPr>
        <p:spPr>
          <a:xfrm>
            <a:off x="1621367" y="6354763"/>
            <a:ext cx="1625600" cy="366712"/>
          </a:xfrm>
        </p:spPr>
        <p:txBody>
          <a:bodyPr/>
          <a:lstStyle>
            <a:lvl1pPr>
              <a:defRPr/>
            </a:lvl1pPr>
          </a:lstStyle>
          <a:p>
            <a:pPr>
              <a:defRPr/>
            </a:pPr>
            <a:fld id="{F24C082A-292C-4D2E-B182-23DD00A2D48C}" type="slidenum">
              <a:rPr lang="en-US"/>
              <a:pPr>
                <a:defRPr/>
              </a:pPr>
              <a:t>‹#›</a:t>
            </a:fld>
            <a:endParaRPr lang="en-US"/>
          </a:p>
        </p:txBody>
      </p:sp>
    </p:spTree>
    <p:extLst>
      <p:ext uri="{BB962C8B-B14F-4D97-AF65-F5344CB8AC3E}">
        <p14:creationId xmlns:p14="http://schemas.microsoft.com/office/powerpoint/2010/main" val="281882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A359B02A-922A-4B4E-886B-B35F035F3175}" type="datetimeFigureOut">
              <a:rPr lang="en-US" smtClean="0"/>
              <a:t>7/1/2019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AA6A3-31EF-413C-A0FE-8EFF329D3589}" type="slidenum">
              <a:rPr lang="en-US" smtClean="0"/>
              <a:t>‹#›</a:t>
            </a:fld>
            <a:endParaRPr lang="en-US"/>
          </a:p>
        </p:txBody>
      </p:sp>
    </p:spTree>
    <p:extLst>
      <p:ext uri="{BB962C8B-B14F-4D97-AF65-F5344CB8AC3E}">
        <p14:creationId xmlns:p14="http://schemas.microsoft.com/office/powerpoint/2010/main" val="345857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MY"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Y" dirty="0"/>
          </a:p>
        </p:txBody>
      </p:sp>
      <p:sp>
        <p:nvSpPr>
          <p:cNvPr id="4" name="Date Placeholder 3"/>
          <p:cNvSpPr>
            <a:spLocks noGrp="1"/>
          </p:cNvSpPr>
          <p:nvPr>
            <p:ph type="dt" sz="half" idx="10"/>
          </p:nvPr>
        </p:nvSpPr>
        <p:spPr/>
        <p:txBody>
          <a:bodyPr/>
          <a:lstStyle/>
          <a:p>
            <a:fld id="{6BE1D255-598D-4641-976C-F3FB92DFB2B3}" type="datetimeFigureOut">
              <a:rPr lang="en-MY" smtClean="0"/>
              <a:t>1/7/2019</a:t>
            </a:fld>
            <a:endParaRPr lang="en-MY"/>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1518235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MY"/>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1D255-598D-4641-976C-F3FB92DFB2B3}" type="datetimeFigureOut">
              <a:rPr lang="en-MY" smtClean="0"/>
              <a:t>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3847595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6BE1D255-598D-4641-976C-F3FB92DFB2B3}" type="datetimeFigureOut">
              <a:rPr lang="en-MY" smtClean="0"/>
              <a:t>1/7/2019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111251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6BE1D255-598D-4641-976C-F3FB92DFB2B3}" type="datetimeFigureOut">
              <a:rPr lang="en-MY" smtClean="0"/>
              <a:t>1/7/2019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3084818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6BE1D255-598D-4641-976C-F3FB92DFB2B3}" type="datetimeFigureOut">
              <a:rPr lang="en-MY" smtClean="0"/>
              <a:t>1/7/2019</a:t>
            </a:fld>
            <a:endParaRPr lang="en-MY"/>
          </a:p>
        </p:txBody>
      </p:sp>
      <p:sp>
        <p:nvSpPr>
          <p:cNvPr id="4" name="Footer Placeholder 3"/>
          <p:cNvSpPr>
            <a:spLocks noGrp="1"/>
          </p:cNvSpPr>
          <p:nvPr>
            <p:ph type="ftr" sz="quarter" idx="11"/>
          </p:nvPr>
        </p:nvSpPr>
        <p:spPr/>
        <p:txBody>
          <a:bodyPr/>
          <a:lstStyle/>
          <a:p>
            <a:endParaRPr lang="en-MY" dirty="0"/>
          </a:p>
        </p:txBody>
      </p:sp>
      <p:sp>
        <p:nvSpPr>
          <p:cNvPr id="5" name="Slide Number Placeholder 4"/>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2701871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323B-A6EA-4C70-917A-0281168EA222}" type="datetime1">
              <a:rPr lang="en-US" smtClean="0"/>
              <a:t>7/1/2019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62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502E-4BC5-4504-AD70-6E746027531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92CBF88-56C6-4346-9172-185D99F13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4380587-F8CC-480E-94B2-0C08F0431277}"/>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5" name="Footer Placeholder 4">
            <a:extLst>
              <a:ext uri="{FF2B5EF4-FFF2-40B4-BE49-F238E27FC236}">
                <a16:creationId xmlns:a16="http://schemas.microsoft.com/office/drawing/2014/main" id="{1A26E885-3560-47AA-B9BC-FA1598309A7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AFB43C98-99DA-45F4-9F27-955D775FB641}"/>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42280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MY"/>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E1D255-598D-4641-976C-F3FB92DFB2B3}" type="datetimeFigureOut">
              <a:rPr lang="en-MY" smtClean="0"/>
              <a:t>1/7/2019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2023406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MY"/>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E1D255-598D-4641-976C-F3FB92DFB2B3}" type="datetimeFigureOut">
              <a:rPr lang="en-MY" smtClean="0"/>
              <a:t>1/7/2019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81715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BE1D255-598D-4641-976C-F3FB92DFB2B3}" type="datetimeFigureOut">
              <a:rPr lang="en-MY" smtClean="0"/>
              <a:t>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341272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6BE1D255-598D-4641-976C-F3FB92DFB2B3}" type="datetimeFigureOut">
              <a:rPr lang="en-MY" smtClean="0"/>
              <a:t>1/7/2019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F8969C8-E7E1-410D-9341-54BADC27BAB1}" type="slidenum">
              <a:rPr lang="en-MY" smtClean="0"/>
              <a:t>‹#›</a:t>
            </a:fld>
            <a:endParaRPr lang="en-MY"/>
          </a:p>
        </p:txBody>
      </p:sp>
    </p:spTree>
    <p:extLst>
      <p:ext uri="{BB962C8B-B14F-4D97-AF65-F5344CB8AC3E}">
        <p14:creationId xmlns:p14="http://schemas.microsoft.com/office/powerpoint/2010/main" val="2553545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789" y="1844824"/>
            <a:ext cx="9877777" cy="3450696"/>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fo-FO"/>
              <a:t>Click to edit Master text styles</a:t>
            </a:r>
          </a:p>
          <a:p>
            <a:pPr lvl="1"/>
            <a:r>
              <a:rPr lang="fo-FO"/>
              <a:t>Second level</a:t>
            </a:r>
          </a:p>
          <a:p>
            <a:pPr lvl="2"/>
            <a:r>
              <a:rPr lang="fo-FO"/>
              <a:t>Third level</a:t>
            </a:r>
          </a:p>
          <a:p>
            <a:pPr lvl="3"/>
            <a:r>
              <a:rPr lang="fo-FO"/>
              <a:t>Fourth level</a:t>
            </a:r>
          </a:p>
          <a:p>
            <a:pPr lvl="4"/>
            <a:r>
              <a:rPr lang="fo-FO"/>
              <a:t>Fifth level</a:t>
            </a:r>
            <a:endParaRPr lang="en-US"/>
          </a:p>
        </p:txBody>
      </p:sp>
      <p:grpSp>
        <p:nvGrpSpPr>
          <p:cNvPr id="9" name="Group 8"/>
          <p:cNvGrpSpPr/>
          <p:nvPr userDrawn="1"/>
        </p:nvGrpSpPr>
        <p:grpSpPr>
          <a:xfrm>
            <a:off x="143339" y="6402814"/>
            <a:ext cx="7612460" cy="338554"/>
            <a:chOff x="107504" y="6402814"/>
            <a:chExt cx="5709345" cy="338554"/>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8690" t="79606" r="34512" b="16617"/>
            <a:stretch/>
          </p:blipFill>
          <p:spPr bwMode="auto">
            <a:xfrm>
              <a:off x="107504" y="6453336"/>
              <a:ext cx="5709345" cy="22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userDrawn="1"/>
          </p:nvSpPr>
          <p:spPr>
            <a:xfrm>
              <a:off x="124272" y="6402814"/>
              <a:ext cx="5472608" cy="338554"/>
            </a:xfrm>
            <a:prstGeom prst="rect">
              <a:avLst/>
            </a:prstGeom>
            <a:noFill/>
          </p:spPr>
          <p:txBody>
            <a:bodyPr wrap="square" rtlCol="0">
              <a:spAutoFit/>
            </a:bodyPr>
            <a:lstStyle/>
            <a:p>
              <a:r>
                <a:rPr lang="en-US" sz="1600" b="1" dirty="0">
                  <a:solidFill>
                    <a:schemeClr val="bg1"/>
                  </a:solidFill>
                  <a:latin typeface="Calibri" pitchFamily="34" charset="0"/>
                  <a:ea typeface="Tahoma" pitchFamily="34" charset="0"/>
                  <a:cs typeface="Calibri" pitchFamily="34" charset="0"/>
                </a:rPr>
                <a:t>Delivering</a:t>
              </a:r>
              <a:r>
                <a:rPr lang="en-US" sz="1600" b="1" baseline="0" dirty="0">
                  <a:solidFill>
                    <a:schemeClr val="bg1"/>
                  </a:solidFill>
                  <a:latin typeface="Calibri" pitchFamily="34" charset="0"/>
                  <a:ea typeface="Tahoma" pitchFamily="34" charset="0"/>
                  <a:cs typeface="Calibri" pitchFamily="34" charset="0"/>
                </a:rPr>
                <a:t> the future of better healthcare</a:t>
              </a:r>
              <a:endParaRPr lang="en-MY" sz="1600" b="1" dirty="0">
                <a:solidFill>
                  <a:schemeClr val="bg1"/>
                </a:solidFill>
                <a:latin typeface="Calibri" pitchFamily="34" charset="0"/>
                <a:ea typeface="Tahoma" pitchFamily="34" charset="0"/>
                <a:cs typeface="Calibri" pitchFamily="34" charset="0"/>
              </a:endParaRPr>
            </a:p>
          </p:txBody>
        </p:sp>
      </p:grpSp>
    </p:spTree>
    <p:extLst>
      <p:ext uri="{BB962C8B-B14F-4D97-AF65-F5344CB8AC3E}">
        <p14:creationId xmlns:p14="http://schemas.microsoft.com/office/powerpoint/2010/main" val="126507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Date Placeholder 27"/>
          <p:cNvSpPr>
            <a:spLocks noGrp="1"/>
          </p:cNvSpPr>
          <p:nvPr>
            <p:ph type="dt" sz="half" idx="10"/>
          </p:nvPr>
        </p:nvSpPr>
        <p:spPr>
          <a:xfrm>
            <a:off x="8534400" y="6354763"/>
            <a:ext cx="3048000" cy="366712"/>
          </a:xfrm>
        </p:spPr>
        <p:txBody>
          <a:bodyPr/>
          <a:lstStyle>
            <a:lvl1pPr>
              <a:defRPr/>
            </a:lvl1pPr>
          </a:lstStyle>
          <a:p>
            <a:pPr>
              <a:defRPr/>
            </a:pPr>
            <a:fld id="{15E672E8-2B94-40A0-B41D-28EC3AF58106}" type="datetimeFigureOut">
              <a:rPr lang="en-US"/>
              <a:pPr>
                <a:defRPr/>
              </a:pPr>
              <a:t>7/1/2019</a:t>
            </a:fld>
            <a:endParaRPr lang="en-US"/>
          </a:p>
        </p:txBody>
      </p:sp>
      <p:sp>
        <p:nvSpPr>
          <p:cNvPr id="3" name="Footer Placeholder 16"/>
          <p:cNvSpPr>
            <a:spLocks noGrp="1"/>
          </p:cNvSpPr>
          <p:nvPr>
            <p:ph type="ftr" sz="quarter" idx="11"/>
          </p:nvPr>
        </p:nvSpPr>
        <p:spPr>
          <a:xfrm>
            <a:off x="3865033" y="6354763"/>
            <a:ext cx="4633384" cy="366712"/>
          </a:xfrm>
        </p:spPr>
        <p:txBody>
          <a:bodyPr/>
          <a:lstStyle>
            <a:lvl1pPr>
              <a:defRPr/>
            </a:lvl1pPr>
          </a:lstStyle>
          <a:p>
            <a:pPr>
              <a:defRPr/>
            </a:pPr>
            <a:endParaRPr lang="en-MY"/>
          </a:p>
        </p:txBody>
      </p:sp>
      <p:sp>
        <p:nvSpPr>
          <p:cNvPr id="4" name="Slide Number Placeholder 28"/>
          <p:cNvSpPr>
            <a:spLocks noGrp="1"/>
          </p:cNvSpPr>
          <p:nvPr>
            <p:ph type="sldNum" sz="quarter" idx="12"/>
          </p:nvPr>
        </p:nvSpPr>
        <p:spPr>
          <a:xfrm>
            <a:off x="1621367" y="6354763"/>
            <a:ext cx="1625600" cy="366712"/>
          </a:xfrm>
        </p:spPr>
        <p:txBody>
          <a:bodyPr/>
          <a:lstStyle>
            <a:lvl1pPr>
              <a:defRPr/>
            </a:lvl1pPr>
          </a:lstStyle>
          <a:p>
            <a:pPr>
              <a:defRPr/>
            </a:pPr>
            <a:fld id="{F24C082A-292C-4D2E-B182-23DD00A2D48C}" type="slidenum">
              <a:rPr lang="en-US"/>
              <a:pPr>
                <a:defRPr/>
              </a:pPr>
              <a:t>‹#›</a:t>
            </a:fld>
            <a:endParaRPr lang="en-US"/>
          </a:p>
        </p:txBody>
      </p:sp>
    </p:spTree>
    <p:extLst>
      <p:ext uri="{BB962C8B-B14F-4D97-AF65-F5344CB8AC3E}">
        <p14:creationId xmlns:p14="http://schemas.microsoft.com/office/powerpoint/2010/main" val="1780480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2E47-9325-43CD-9D6E-11DDC2F9E4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5261DC6D-1C35-47E5-ADC9-46FFAEF2B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7759B1CA-A94A-43E3-A4EE-E49C26C86349}"/>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5" name="Footer Placeholder 4">
            <a:extLst>
              <a:ext uri="{FF2B5EF4-FFF2-40B4-BE49-F238E27FC236}">
                <a16:creationId xmlns:a16="http://schemas.microsoft.com/office/drawing/2014/main" id="{292BAE9A-9A39-4066-B365-1B1067DBDFB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06EBEF22-B24F-4A0F-A252-365298061B8A}"/>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368027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12B8-1817-4E40-A5FB-D0267F4C680D}"/>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2511CEF-0B20-481A-B0C6-815F4C9ABE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DF789D4-AFCF-439D-83B6-941D8D96E113}"/>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5" name="Footer Placeholder 4">
            <a:extLst>
              <a:ext uri="{FF2B5EF4-FFF2-40B4-BE49-F238E27FC236}">
                <a16:creationId xmlns:a16="http://schemas.microsoft.com/office/drawing/2014/main" id="{43A66E06-5F28-4B89-B505-135ABE24DE6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20C9897-1047-4619-851B-F4534A94CAD5}"/>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2363039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6254-6FCE-4E39-9D95-102232E39E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1F2EFD07-520D-4E74-A31D-C446357197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0E0D9C-8BB8-412B-9868-ECC1A9C76829}"/>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5" name="Footer Placeholder 4">
            <a:extLst>
              <a:ext uri="{FF2B5EF4-FFF2-40B4-BE49-F238E27FC236}">
                <a16:creationId xmlns:a16="http://schemas.microsoft.com/office/drawing/2014/main" id="{F7C877A2-1C21-4EBA-A810-BEE221BA07E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4B0FDD75-DE62-4239-AA2D-FCB9CBDE5FF6}"/>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1921014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773B-9671-4972-89E3-C2E7DB90BE4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D7CC22A-70F0-4D08-9D2F-090827C87B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CFD26A37-0FB1-4953-9599-2AE4BEDDD8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CA34DCD7-D82C-45B8-A97D-B9EA88D588F6}"/>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6" name="Footer Placeholder 5">
            <a:extLst>
              <a:ext uri="{FF2B5EF4-FFF2-40B4-BE49-F238E27FC236}">
                <a16:creationId xmlns:a16="http://schemas.microsoft.com/office/drawing/2014/main" id="{B1BBFB9F-7A36-4A19-8E14-6BCC5CCB4D1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4E86C63-29F3-4BE0-8E0D-9E1054F386EE}"/>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65137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9B22-7C0B-4E0F-99F6-A7D789A38D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1042F173-9F0A-432B-AC1D-658FF3E0D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A864E2-B308-486D-BFA7-62AF4C4564C3}"/>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5" name="Footer Placeholder 4">
            <a:extLst>
              <a:ext uri="{FF2B5EF4-FFF2-40B4-BE49-F238E27FC236}">
                <a16:creationId xmlns:a16="http://schemas.microsoft.com/office/drawing/2014/main" id="{904F27EC-D6A4-48CC-9EB6-C5BC6B4B141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43FAD11-E03F-4E08-89CC-E38031DE5748}"/>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1833628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C973-BC4D-4485-83CA-3C2C480B2C3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BF2A702-9168-40C1-8AE3-D73CAC046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FFE13C-2AF8-45F4-BD97-2C00D318A3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70BB9DB-A2DB-4336-8F28-E19B396BB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823EF4-FEF6-47C0-88BE-5F473DECFA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95743CC7-9A79-4510-BD14-2848E5B738DE}"/>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8" name="Footer Placeholder 7">
            <a:extLst>
              <a:ext uri="{FF2B5EF4-FFF2-40B4-BE49-F238E27FC236}">
                <a16:creationId xmlns:a16="http://schemas.microsoft.com/office/drawing/2014/main" id="{008405B4-203C-446A-A7EF-44A137D9848A}"/>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F961F854-381F-4FF3-B846-A9D831C1A5CA}"/>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2537337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4EB0-7AFB-40CE-8EED-FFA3D5BBA68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80513F9D-498F-4251-81EE-3CC4C53A31F9}"/>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4" name="Footer Placeholder 3">
            <a:extLst>
              <a:ext uri="{FF2B5EF4-FFF2-40B4-BE49-F238E27FC236}">
                <a16:creationId xmlns:a16="http://schemas.microsoft.com/office/drawing/2014/main" id="{CE95A291-F991-40C9-9F8C-E832FC5A974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8E49117C-AAE5-468C-9431-55875863A0E7}"/>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2316995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9B4E64-6D85-4BD8-AC56-CD74B5CFD142}"/>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3" name="Footer Placeholder 2">
            <a:extLst>
              <a:ext uri="{FF2B5EF4-FFF2-40B4-BE49-F238E27FC236}">
                <a16:creationId xmlns:a16="http://schemas.microsoft.com/office/drawing/2014/main" id="{3E177056-C2DF-4BF7-B735-12B372A36643}"/>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5E5A3541-EFC0-4D40-8FA4-50C910EAA936}"/>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108967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3634-3C86-4A9E-9412-0E5608682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C8A800A-DF22-48D0-BF92-7D483ED6E9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CCDDC916-9F59-4043-A977-AFF4D98DB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4D9A8F-8E26-4CA4-8236-18B03CE5E2C3}"/>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6" name="Footer Placeholder 5">
            <a:extLst>
              <a:ext uri="{FF2B5EF4-FFF2-40B4-BE49-F238E27FC236}">
                <a16:creationId xmlns:a16="http://schemas.microsoft.com/office/drawing/2014/main" id="{58DB3749-BD40-445A-99A4-DDFB70CA647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5F0EEA5-9FC9-49AC-B1C4-3C5E6065B904}"/>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2506578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9257-D793-47FF-AE29-EEEA3DCFC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B988A138-5A8F-40AF-BAE3-B7F937EBB0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AF2B5315-0870-4AC5-9E17-DE201F221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F6BED1-6255-456D-828E-479C97322EFB}"/>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6" name="Footer Placeholder 5">
            <a:extLst>
              <a:ext uri="{FF2B5EF4-FFF2-40B4-BE49-F238E27FC236}">
                <a16:creationId xmlns:a16="http://schemas.microsoft.com/office/drawing/2014/main" id="{8456372E-902E-4BB6-B446-D399DCBB4E1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C6153D67-A36D-45E5-AF92-3F214B44FCC3}"/>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4221069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4167-BCB4-4520-BF07-E2C6C1F5EA17}"/>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1A2ECDD-7F67-4DA7-9E73-5DB71FA808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560765C-C768-4D85-A736-DE62AB66DB27}"/>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5" name="Footer Placeholder 4">
            <a:extLst>
              <a:ext uri="{FF2B5EF4-FFF2-40B4-BE49-F238E27FC236}">
                <a16:creationId xmlns:a16="http://schemas.microsoft.com/office/drawing/2014/main" id="{BEC74B25-3380-4915-AEEA-9D5FAD82767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E9643FC-D1CF-46FB-9A84-ABCC90123044}"/>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3467629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BF6F4-10AC-4220-8B25-7957650EB4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15C63177-94AB-4F31-BB5C-910952B61A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160CC2D-41DB-483B-91C0-FF1F7E5423B3}"/>
              </a:ext>
            </a:extLst>
          </p:cNvPr>
          <p:cNvSpPr>
            <a:spLocks noGrp="1"/>
          </p:cNvSpPr>
          <p:nvPr>
            <p:ph type="dt" sz="half" idx="10"/>
          </p:nvPr>
        </p:nvSpPr>
        <p:spPr/>
        <p:txBody>
          <a:bodyPr/>
          <a:lstStyle/>
          <a:p>
            <a:fld id="{43D51CA3-7134-44C5-8B7A-814C160CBD82}" type="datetimeFigureOut">
              <a:rPr lang="en-MY" smtClean="0"/>
              <a:t>1/7/2019</a:t>
            </a:fld>
            <a:endParaRPr lang="en-MY"/>
          </a:p>
        </p:txBody>
      </p:sp>
      <p:sp>
        <p:nvSpPr>
          <p:cNvPr id="5" name="Footer Placeholder 4">
            <a:extLst>
              <a:ext uri="{FF2B5EF4-FFF2-40B4-BE49-F238E27FC236}">
                <a16:creationId xmlns:a16="http://schemas.microsoft.com/office/drawing/2014/main" id="{B005B82E-4B01-43F4-B13A-18300083A43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1C49607-7D9C-4BDD-9919-CEDA51CE818D}"/>
              </a:ext>
            </a:extLst>
          </p:cNvPr>
          <p:cNvSpPr>
            <a:spLocks noGrp="1"/>
          </p:cNvSpPr>
          <p:nvPr>
            <p:ph type="sldNum" sz="quarter" idx="12"/>
          </p:nvPr>
        </p:nvSpPr>
        <p:spPr/>
        <p:txBody>
          <a:bodyPr/>
          <a:lstStyle/>
          <a:p>
            <a:fld id="{963DDACF-5EEC-4153-AC18-667DFF2928B2}" type="slidenum">
              <a:rPr lang="en-MY" smtClean="0"/>
              <a:t>‹#›</a:t>
            </a:fld>
            <a:endParaRPr lang="en-MY"/>
          </a:p>
        </p:txBody>
      </p:sp>
    </p:spTree>
    <p:extLst>
      <p:ext uri="{BB962C8B-B14F-4D97-AF65-F5344CB8AC3E}">
        <p14:creationId xmlns:p14="http://schemas.microsoft.com/office/powerpoint/2010/main" val="307642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652C-46EF-4D2A-98F8-7C839692AEB5}"/>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78EE33F-C9FA-47E6-B81E-9237E57A88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960E172-D929-424E-B60F-CA4648C257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9039BB52-726D-42AA-8E88-175E362E7552}"/>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6" name="Footer Placeholder 5">
            <a:extLst>
              <a:ext uri="{FF2B5EF4-FFF2-40B4-BE49-F238E27FC236}">
                <a16:creationId xmlns:a16="http://schemas.microsoft.com/office/drawing/2014/main" id="{86F54A26-9FC5-40A5-B15B-ED938D37E6A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4EB35972-482A-4726-94FD-932B68C201F6}"/>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316366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E1A4-3985-4FCA-AEBA-4E054F60452A}"/>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4CA24A2-0A5B-4EEC-A09B-648F8AF598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9F0030-9017-4613-B9C0-35A0CCC0CE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95D527B-7781-404E-B7F6-F35353E89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4828CC-8FBE-4597-8387-003BD9D35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83AA9B2-57F1-4930-9AFD-2A1C4D92D598}"/>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8" name="Footer Placeholder 7">
            <a:extLst>
              <a:ext uri="{FF2B5EF4-FFF2-40B4-BE49-F238E27FC236}">
                <a16:creationId xmlns:a16="http://schemas.microsoft.com/office/drawing/2014/main" id="{85886082-890E-45AE-A172-F1B913354B93}"/>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F929D4C2-AF28-4CD5-BE27-B983C82EA80C}"/>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242622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1965-CF7A-4A23-A64D-23B8E6A8DB7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FEED714E-9F1A-481C-A72E-F669608FC86C}"/>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4" name="Footer Placeholder 3">
            <a:extLst>
              <a:ext uri="{FF2B5EF4-FFF2-40B4-BE49-F238E27FC236}">
                <a16:creationId xmlns:a16="http://schemas.microsoft.com/office/drawing/2014/main" id="{813CC34F-C3BF-4674-A7E0-71C3778B57D1}"/>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5CE7A95-D146-43ED-81FF-33847C808414}"/>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87250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9414D-4B97-49AA-BCC8-D0A3DD366C7E}"/>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3" name="Footer Placeholder 2">
            <a:extLst>
              <a:ext uri="{FF2B5EF4-FFF2-40B4-BE49-F238E27FC236}">
                <a16:creationId xmlns:a16="http://schemas.microsoft.com/office/drawing/2014/main" id="{D26D57D9-A109-41C2-98F4-B7E0C04243C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A168497C-6762-47ED-AFB9-DEEA25C11EEA}"/>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143835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3071-E566-4689-A8CD-C45F2079A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6019A89B-8BDB-4E2D-9AF1-6C43093DC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5B6DC370-015A-4507-981E-4C05D6FD3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E7D58-F1F8-4A6B-9A8C-EF796A45B256}"/>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6" name="Footer Placeholder 5">
            <a:extLst>
              <a:ext uri="{FF2B5EF4-FFF2-40B4-BE49-F238E27FC236}">
                <a16:creationId xmlns:a16="http://schemas.microsoft.com/office/drawing/2014/main" id="{D05DDF87-8E47-40FE-8FED-C2355200AC9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10D2407-74B4-4F73-BBAF-3BE4C085BA7E}"/>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263993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03F0-91D9-4921-BA8B-B8213D0B3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2F56DBA7-B55C-408A-9FA8-83AFDE151F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26104BBF-E56D-4EDE-88A2-C06A46AA1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84BD0D-564A-41C0-BACB-A6B437073836}"/>
              </a:ext>
            </a:extLst>
          </p:cNvPr>
          <p:cNvSpPr>
            <a:spLocks noGrp="1"/>
          </p:cNvSpPr>
          <p:nvPr>
            <p:ph type="dt" sz="half" idx="10"/>
          </p:nvPr>
        </p:nvSpPr>
        <p:spPr/>
        <p:txBody>
          <a:bodyPr/>
          <a:lstStyle/>
          <a:p>
            <a:fld id="{E41F4BF8-DC06-448E-802F-149C3E0E037B}" type="datetimeFigureOut">
              <a:rPr lang="en-MY" smtClean="0"/>
              <a:t>1/7/2019</a:t>
            </a:fld>
            <a:endParaRPr lang="en-MY"/>
          </a:p>
        </p:txBody>
      </p:sp>
      <p:sp>
        <p:nvSpPr>
          <p:cNvPr id="6" name="Footer Placeholder 5">
            <a:extLst>
              <a:ext uri="{FF2B5EF4-FFF2-40B4-BE49-F238E27FC236}">
                <a16:creationId xmlns:a16="http://schemas.microsoft.com/office/drawing/2014/main" id="{DA5FAB9B-CB48-4733-ACB8-A52EF51DF94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334CC4B2-A0AF-45D2-935F-93984CC0F12C}"/>
              </a:ext>
            </a:extLst>
          </p:cNvPr>
          <p:cNvSpPr>
            <a:spLocks noGrp="1"/>
          </p:cNvSpPr>
          <p:nvPr>
            <p:ph type="sldNum" sz="quarter" idx="12"/>
          </p:nvPr>
        </p:nvSpPr>
        <p:spPr/>
        <p:txBody>
          <a:bodyPr/>
          <a:lstStyle/>
          <a:p>
            <a:fld id="{CD2C8E48-01FC-4462-AA16-7E95C1D07775}" type="slidenum">
              <a:rPr lang="en-MY" smtClean="0"/>
              <a:t>‹#›</a:t>
            </a:fld>
            <a:endParaRPr lang="en-MY"/>
          </a:p>
        </p:txBody>
      </p:sp>
    </p:spTree>
    <p:extLst>
      <p:ext uri="{BB962C8B-B14F-4D97-AF65-F5344CB8AC3E}">
        <p14:creationId xmlns:p14="http://schemas.microsoft.com/office/powerpoint/2010/main" val="265484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995D2-E040-4301-80C8-CC211D9F5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810ECFC9-0BAB-4973-AFCA-11739BB76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D3DABAF-3667-41E4-B2CC-860B2F632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F4BF8-DC06-448E-802F-149C3E0E037B}" type="datetimeFigureOut">
              <a:rPr lang="en-MY" smtClean="0"/>
              <a:t>1/7/2019</a:t>
            </a:fld>
            <a:endParaRPr lang="en-MY"/>
          </a:p>
        </p:txBody>
      </p:sp>
      <p:sp>
        <p:nvSpPr>
          <p:cNvPr id="5" name="Footer Placeholder 4">
            <a:extLst>
              <a:ext uri="{FF2B5EF4-FFF2-40B4-BE49-F238E27FC236}">
                <a16:creationId xmlns:a16="http://schemas.microsoft.com/office/drawing/2014/main" id="{FAD4FEBA-EDF4-4088-8626-947AD7BCC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B12ABF0B-59BB-402B-B43B-DD754915C6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C8E48-01FC-4462-AA16-7E95C1D07775}" type="slidenum">
              <a:rPr lang="en-MY" smtClean="0"/>
              <a:t>‹#›</a:t>
            </a:fld>
            <a:endParaRPr lang="en-MY"/>
          </a:p>
        </p:txBody>
      </p:sp>
    </p:spTree>
    <p:extLst>
      <p:ext uri="{BB962C8B-B14F-4D97-AF65-F5344CB8AC3E}">
        <p14:creationId xmlns:p14="http://schemas.microsoft.com/office/powerpoint/2010/main" val="2735951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E1D255-598D-4641-976C-F3FB92DFB2B3}" type="datetimeFigureOut">
              <a:rPr lang="en-MY" smtClean="0"/>
              <a:t>1/7/2019</a:t>
            </a:fld>
            <a:endParaRPr lang="en-MY"/>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8969C8-E7E1-410D-9341-54BADC27BAB1}" type="slidenum">
              <a:rPr lang="en-MY" smtClean="0"/>
              <a:t>‹#›</a:t>
            </a:fld>
            <a:endParaRPr lang="en-MY"/>
          </a:p>
        </p:txBody>
      </p:sp>
      <p:grpSp>
        <p:nvGrpSpPr>
          <p:cNvPr id="7" name="Group 6"/>
          <p:cNvGrpSpPr/>
          <p:nvPr userDrawn="1"/>
        </p:nvGrpSpPr>
        <p:grpSpPr>
          <a:xfrm>
            <a:off x="143339" y="6402814"/>
            <a:ext cx="7612460" cy="338554"/>
            <a:chOff x="107504" y="6402814"/>
            <a:chExt cx="5709345" cy="338554"/>
          </a:xfrm>
        </p:grpSpPr>
        <p:pic>
          <p:nvPicPr>
            <p:cNvPr id="8"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58690" t="79606" r="34512" b="16617"/>
            <a:stretch/>
          </p:blipFill>
          <p:spPr bwMode="auto">
            <a:xfrm>
              <a:off x="107504" y="6453336"/>
              <a:ext cx="5709345" cy="22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46415" y="6402814"/>
              <a:ext cx="2775279" cy="338554"/>
            </a:xfrm>
            <a:prstGeom prst="rect">
              <a:avLst/>
            </a:prstGeom>
          </p:spPr>
          <p:txBody>
            <a:bodyPr wrap="none">
              <a:spAutoFit/>
            </a:bodyPr>
            <a:lstStyle/>
            <a:p>
              <a:r>
                <a:rPr lang="en-US" sz="1600" b="1" dirty="0">
                  <a:solidFill>
                    <a:schemeClr val="bg1"/>
                  </a:solidFill>
                  <a:latin typeface="Calibri" pitchFamily="34" charset="0"/>
                  <a:ea typeface="Tahoma" pitchFamily="34" charset="0"/>
                  <a:cs typeface="Calibri" pitchFamily="34" charset="0"/>
                </a:rPr>
                <a:t>Delivering</a:t>
              </a:r>
              <a:r>
                <a:rPr lang="en-US" sz="1600" b="1" baseline="0" dirty="0">
                  <a:solidFill>
                    <a:schemeClr val="bg1"/>
                  </a:solidFill>
                  <a:latin typeface="Calibri" pitchFamily="34" charset="0"/>
                  <a:ea typeface="Tahoma" pitchFamily="34" charset="0"/>
                  <a:cs typeface="Calibri" pitchFamily="34" charset="0"/>
                </a:rPr>
                <a:t> the future of better healthcare</a:t>
              </a:r>
              <a:endParaRPr lang="en-MY" sz="1600" b="1" dirty="0">
                <a:solidFill>
                  <a:schemeClr val="bg1"/>
                </a:solidFill>
                <a:latin typeface="Calibri" pitchFamily="34" charset="0"/>
                <a:ea typeface="Tahoma" pitchFamily="34" charset="0"/>
                <a:cs typeface="Calibri" pitchFamily="34" charset="0"/>
              </a:endParaRPr>
            </a:p>
          </p:txBody>
        </p:sp>
      </p:grpSp>
    </p:spTree>
    <p:extLst>
      <p:ext uri="{BB962C8B-B14F-4D97-AF65-F5344CB8AC3E}">
        <p14:creationId xmlns:p14="http://schemas.microsoft.com/office/powerpoint/2010/main" val="5533838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1093CA-E704-4FCB-9E14-92339D7ED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CFBB4C0B-1A64-41E6-A901-AF8208166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FECE3A5-CA3F-43A4-A442-302638C5A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51CA3-7134-44C5-8B7A-814C160CBD82}" type="datetimeFigureOut">
              <a:rPr lang="en-MY" smtClean="0"/>
              <a:t>1/7/2019</a:t>
            </a:fld>
            <a:endParaRPr lang="en-MY"/>
          </a:p>
        </p:txBody>
      </p:sp>
      <p:sp>
        <p:nvSpPr>
          <p:cNvPr id="5" name="Footer Placeholder 4">
            <a:extLst>
              <a:ext uri="{FF2B5EF4-FFF2-40B4-BE49-F238E27FC236}">
                <a16:creationId xmlns:a16="http://schemas.microsoft.com/office/drawing/2014/main" id="{D4038633-8545-46C5-8510-8D8E61BE9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97125FE2-6D20-4B6F-8344-922B37D5E3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DDACF-5EEC-4153-AC18-667DFF2928B2}" type="slidenum">
              <a:rPr lang="en-MY" smtClean="0"/>
              <a:t>‹#›</a:t>
            </a:fld>
            <a:endParaRPr lang="en-MY"/>
          </a:p>
        </p:txBody>
      </p:sp>
    </p:spTree>
    <p:extLst>
      <p:ext uri="{BB962C8B-B14F-4D97-AF65-F5344CB8AC3E}">
        <p14:creationId xmlns:p14="http://schemas.microsoft.com/office/powerpoint/2010/main" val="35933663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7.jpeg"/><Relationship Id="rId1" Type="http://schemas.openxmlformats.org/officeDocument/2006/relationships/slideLayout" Target="../slideLayouts/slideLayout2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4.wdp"/><Relationship Id="rId2" Type="http://schemas.openxmlformats.org/officeDocument/2006/relationships/image" Target="../media/image27.jpeg"/><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jpe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2CFE30-C4F3-4D90-BF18-1B554CA1AA9B}"/>
              </a:ext>
            </a:extLst>
          </p:cNvPr>
          <p:cNvSpPr>
            <a:spLocks noGrp="1"/>
          </p:cNvSpPr>
          <p:nvPr>
            <p:ph type="ctrTitle"/>
          </p:nvPr>
        </p:nvSpPr>
        <p:spPr>
          <a:xfrm>
            <a:off x="838199" y="4525347"/>
            <a:ext cx="6801321" cy="1737360"/>
          </a:xfrm>
        </p:spPr>
        <p:txBody>
          <a:bodyPr anchor="ctr">
            <a:normAutofit/>
          </a:bodyPr>
          <a:lstStyle/>
          <a:p>
            <a:pPr algn="r"/>
            <a:r>
              <a:rPr lang="en-MY" sz="5100" b="1" dirty="0"/>
              <a:t>Dietetics Regulation and Education in Malaysia</a:t>
            </a:r>
          </a:p>
        </p:txBody>
      </p:sp>
      <p:sp>
        <p:nvSpPr>
          <p:cNvPr id="3" name="Subtitle 2">
            <a:extLst>
              <a:ext uri="{FF2B5EF4-FFF2-40B4-BE49-F238E27FC236}">
                <a16:creationId xmlns:a16="http://schemas.microsoft.com/office/drawing/2014/main" id="{E7AE3742-7E86-45DF-A55A-F39EB3962CFC}"/>
              </a:ext>
            </a:extLst>
          </p:cNvPr>
          <p:cNvSpPr>
            <a:spLocks noGrp="1"/>
          </p:cNvSpPr>
          <p:nvPr>
            <p:ph type="subTitle" idx="1"/>
          </p:nvPr>
        </p:nvSpPr>
        <p:spPr>
          <a:xfrm>
            <a:off x="7961258" y="4525347"/>
            <a:ext cx="3773542" cy="1737360"/>
          </a:xfrm>
        </p:spPr>
        <p:txBody>
          <a:bodyPr anchor="ctr">
            <a:normAutofit/>
          </a:bodyPr>
          <a:lstStyle/>
          <a:p>
            <a:pPr algn="l"/>
            <a:r>
              <a:rPr lang="en-MY" sz="1800" dirty="0">
                <a:latin typeface="+mj-lt"/>
              </a:rPr>
              <a:t>Barakatun Nisak </a:t>
            </a:r>
            <a:r>
              <a:rPr lang="en-MY" sz="1800" dirty="0" err="1">
                <a:latin typeface="+mj-lt"/>
              </a:rPr>
              <a:t>Mohd</a:t>
            </a:r>
            <a:r>
              <a:rPr lang="en-MY" sz="1800" dirty="0">
                <a:latin typeface="+mj-lt"/>
              </a:rPr>
              <a:t> Yusof, PhD</a:t>
            </a:r>
          </a:p>
          <a:p>
            <a:pPr algn="l"/>
            <a:r>
              <a:rPr lang="en-MY" sz="1800" dirty="0">
                <a:latin typeface="+mj-lt"/>
              </a:rPr>
              <a:t>Associate Professor </a:t>
            </a:r>
          </a:p>
          <a:p>
            <a:pPr algn="l"/>
            <a:r>
              <a:rPr lang="en-MY" sz="1800" dirty="0" err="1">
                <a:latin typeface="+mj-lt"/>
              </a:rPr>
              <a:t>Universiti</a:t>
            </a:r>
            <a:r>
              <a:rPr lang="en-MY" sz="1800" dirty="0">
                <a:latin typeface="+mj-lt"/>
              </a:rPr>
              <a:t> Putra Malaysia</a:t>
            </a:r>
          </a:p>
          <a:p>
            <a:pPr algn="l"/>
            <a:r>
              <a:rPr lang="en-MY" sz="1800" dirty="0">
                <a:latin typeface="+mj-lt"/>
              </a:rPr>
              <a:t>bnisak@upm.edu.my</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clipart&#10;&#10;Description automatically generated">
            <a:extLst>
              <a:ext uri="{FF2B5EF4-FFF2-40B4-BE49-F238E27FC236}">
                <a16:creationId xmlns:a16="http://schemas.microsoft.com/office/drawing/2014/main" id="{7D20F2A3-36E8-4231-9799-087C7C0E9AD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198" b="99634" l="0" r="99194">
                        <a14:foregroundMark x1="6855" y1="5128" x2="2016" y2="35531"/>
                        <a14:foregroundMark x1="2016" y1="35531" x2="6621" y2="56445"/>
                        <a14:foregroundMark x1="17847" y1="68519" x2="38306" y2="76557"/>
                        <a14:foregroundMark x1="38306" y1="76557" x2="72581" y2="76557"/>
                        <a14:foregroundMark x1="72581" y1="76557" x2="93548" y2="53114"/>
                        <a14:foregroundMark x1="93548" y1="53114" x2="97177" y2="22711"/>
                        <a14:foregroundMark x1="97177" y1="22711" x2="29839" y2="8425"/>
                        <a14:foregroundMark x1="29839" y1="8425" x2="63710" y2="4029"/>
                        <a14:foregroundMark x1="63710" y1="4029" x2="98387" y2="12454"/>
                        <a14:foregroundMark x1="98387" y1="12454" x2="99194" y2="13919"/>
                        <a14:foregroundMark x1="24597" y1="33700" x2="5755" y2="56821"/>
                        <a14:foregroundMark x1="2703" y1="58149" x2="15323" y2="14652"/>
                        <a14:foregroundMark x1="15323" y1="14652" x2="6048" y2="30769"/>
                        <a14:foregroundMark x1="45574" y1="89304" x2="75000" y2="81319"/>
                        <a14:foregroundMark x1="75000" y1="81319" x2="93145" y2="57509"/>
                        <a14:foregroundMark x1="93145" y1="57509" x2="93145" y2="53846"/>
                        <a14:foregroundMark x1="50604" y1="92674" x2="60484" y2="92308"/>
                        <a14:foregroundMark x1="49265" y1="95118" x2="57258" y2="92308"/>
                        <a14:foregroundMark x1="44758" y1="99267" x2="48790" y2="99634"/>
                        <a14:foregroundMark x1="2823" y1="54945" x2="2823" y2="25641"/>
                        <a14:foregroundMark x1="2823" y1="25641" x2="29839" y2="6227"/>
                        <a14:foregroundMark x1="29839" y1="6227" x2="61290" y2="2930"/>
                        <a14:foregroundMark x1="61290" y1="2930" x2="93145" y2="4762"/>
                        <a14:foregroundMark x1="2016" y1="8425" x2="3226" y2="51282"/>
                        <a14:foregroundMark x1="2419" y1="57875" x2="38306" y2="95971"/>
                        <a14:foregroundMark x1="38306" y1="95971" x2="41532" y2="97436"/>
                        <a14:foregroundMark x1="1613" y1="58242" x2="2016" y2="53846"/>
                        <a14:foregroundMark x1="1210" y1="53480" x2="1210" y2="53846"/>
                        <a14:foregroundMark x1="806" y1="22711" x2="0" y2="56044"/>
                        <a14:foregroundMark x1="0" y1="56044" x2="1613" y2="57509"/>
                        <a14:foregroundMark x1="0" y1="58242" x2="2016" y2="60440"/>
                        <a14:foregroundMark x1="2016" y1="61538" x2="2016" y2="60806"/>
                        <a14:foregroundMark x1="41532" y1="98535" x2="44355" y2="99267"/>
                        <a14:foregroundMark x1="42339" y1="97802" x2="42339" y2="97802"/>
                        <a14:foregroundMark x1="41129" y1="98168" x2="41129" y2="98168"/>
                        <a14:foregroundMark x1="40726" y1="98535" x2="42339" y2="98535"/>
                        <a14:foregroundMark x1="40726" y1="97802" x2="43145" y2="97802"/>
                        <a14:backgroundMark x1="98387" y1="63736" x2="99597" y2="60440"/>
                      </a14:backgroundRemoval>
                    </a14:imgEffect>
                  </a14:imgLayer>
                </a14:imgProps>
              </a:ext>
              <a:ext uri="{28A0092B-C50C-407E-A947-70E740481C1C}">
                <a14:useLocalDpi xmlns:a14="http://schemas.microsoft.com/office/drawing/2010/main" val="0"/>
              </a:ext>
            </a:extLst>
          </a:blip>
          <a:stretch>
            <a:fillRect/>
          </a:stretch>
        </p:blipFill>
        <p:spPr>
          <a:xfrm>
            <a:off x="11409681" y="5986106"/>
            <a:ext cx="588216" cy="673623"/>
          </a:xfrm>
          <a:prstGeom prst="rect">
            <a:avLst/>
          </a:prstGeom>
        </p:spPr>
      </p:pic>
    </p:spTree>
    <p:extLst>
      <p:ext uri="{BB962C8B-B14F-4D97-AF65-F5344CB8AC3E}">
        <p14:creationId xmlns:p14="http://schemas.microsoft.com/office/powerpoint/2010/main" val="377228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6254-9429-4CE6-84DB-DF6B6B639EE1}"/>
              </a:ext>
            </a:extLst>
          </p:cNvPr>
          <p:cNvSpPr>
            <a:spLocks noGrp="1"/>
          </p:cNvSpPr>
          <p:nvPr>
            <p:ph type="title"/>
          </p:nvPr>
        </p:nvSpPr>
        <p:spPr>
          <a:xfrm>
            <a:off x="762001" y="803325"/>
            <a:ext cx="5314536" cy="1325563"/>
          </a:xfrm>
        </p:spPr>
        <p:txBody>
          <a:bodyPr>
            <a:normAutofit/>
          </a:bodyPr>
          <a:lstStyle/>
          <a:p>
            <a:r>
              <a:rPr lang="en-MY" sz="3400"/>
              <a:t>Establishment of Malaysian Dietitian Association (MDA)</a:t>
            </a:r>
          </a:p>
        </p:txBody>
      </p:sp>
      <p:sp>
        <p:nvSpPr>
          <p:cNvPr id="17" name="Freeform: Shape 16">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4139116-5741-404A-8AB1-071EC9F5111C}"/>
              </a:ext>
            </a:extLst>
          </p:cNvPr>
          <p:cNvPicPr>
            <a:picLocks noChangeAspect="1"/>
          </p:cNvPicPr>
          <p:nvPr/>
        </p:nvPicPr>
        <p:blipFill rotWithShape="1">
          <a:blip r:embed="rId2"/>
          <a:srcRect l="22939" r="16915"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12" name="Content Placeholder 2">
            <a:extLst>
              <a:ext uri="{FF2B5EF4-FFF2-40B4-BE49-F238E27FC236}">
                <a16:creationId xmlns:a16="http://schemas.microsoft.com/office/drawing/2014/main" id="{DF9E1CEF-096A-4E89-8417-3C6EB8117540}"/>
              </a:ext>
            </a:extLst>
          </p:cNvPr>
          <p:cNvGraphicFramePr/>
          <p:nvPr>
            <p:extLst>
              <p:ext uri="{D42A27DB-BD31-4B8C-83A1-F6EECF244321}">
                <p14:modId xmlns:p14="http://schemas.microsoft.com/office/powerpoint/2010/main" val="2539130498"/>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0934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6A6CD48-5001-46C1-B765-3294824034A0}"/>
              </a:ext>
            </a:extLst>
          </p:cNvPr>
          <p:cNvSpPr txBox="1">
            <a:spLocks noGrp="1"/>
          </p:cNvSpPr>
          <p:nvPr>
            <p:ph type="title"/>
          </p:nvPr>
        </p:nvSpPr>
        <p:spPr>
          <a:xfrm>
            <a:off x="333375" y="205529"/>
            <a:ext cx="11591925" cy="990600"/>
          </a:xfrm>
        </p:spPr>
        <p:txBody>
          <a:bodyPr>
            <a:normAutofit/>
          </a:bodyPr>
          <a:lstStyle/>
          <a:p>
            <a:pPr algn="ctr" eaLnBrk="1" hangingPunct="1"/>
            <a:r>
              <a:rPr lang="en-MY" altLang="en-US" sz="3600" b="1" dirty="0">
                <a:cs typeface="Arial" panose="020B0604020202020204" pitchFamily="34" charset="0"/>
              </a:rPr>
              <a:t>Functions of Malaysian Dietitians’ Association</a:t>
            </a:r>
          </a:p>
        </p:txBody>
      </p:sp>
      <p:graphicFrame>
        <p:nvGraphicFramePr>
          <p:cNvPr id="7" name="Content Placeholder 6">
            <a:extLst>
              <a:ext uri="{FF2B5EF4-FFF2-40B4-BE49-F238E27FC236}">
                <a16:creationId xmlns:a16="http://schemas.microsoft.com/office/drawing/2014/main" id="{B5C68156-4022-4228-9FB1-EA9ACBBA6949}"/>
              </a:ext>
            </a:extLst>
          </p:cNvPr>
          <p:cNvGraphicFramePr>
            <a:graphicFrameLocks noGrp="1"/>
          </p:cNvGraphicFramePr>
          <p:nvPr>
            <p:ph sz="half" idx="1"/>
            <p:extLst>
              <p:ext uri="{D42A27DB-BD31-4B8C-83A1-F6EECF244321}">
                <p14:modId xmlns:p14="http://schemas.microsoft.com/office/powerpoint/2010/main" val="2150395728"/>
              </p:ext>
            </p:extLst>
          </p:nvPr>
        </p:nvGraphicFramePr>
        <p:xfrm>
          <a:off x="1981200" y="1436262"/>
          <a:ext cx="8147248"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72F78A80-5379-464C-A254-67D689DE2E32}"/>
              </a:ext>
            </a:extLst>
          </p:cNvPr>
          <p:cNvGrpSpPr/>
          <p:nvPr/>
        </p:nvGrpSpPr>
        <p:grpSpPr>
          <a:xfrm>
            <a:off x="7592662" y="3365813"/>
            <a:ext cx="2546014" cy="1527609"/>
            <a:chOff x="2818667" y="1899784"/>
            <a:chExt cx="2546014" cy="1527609"/>
          </a:xfrm>
          <a:solidFill>
            <a:srgbClr val="FF0000"/>
          </a:solidFill>
        </p:grpSpPr>
        <p:sp>
          <p:nvSpPr>
            <p:cNvPr id="9" name="Rectangle 8">
              <a:extLst>
                <a:ext uri="{FF2B5EF4-FFF2-40B4-BE49-F238E27FC236}">
                  <a16:creationId xmlns:a16="http://schemas.microsoft.com/office/drawing/2014/main" id="{5B553B85-514D-4CD0-BCE5-4DA66075604E}"/>
                </a:ext>
              </a:extLst>
            </p:cNvPr>
            <p:cNvSpPr/>
            <p:nvPr/>
          </p:nvSpPr>
          <p:spPr>
            <a:xfrm>
              <a:off x="2818667" y="1899784"/>
              <a:ext cx="2546014" cy="152760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412C88D3-46F8-4FC9-BE4C-B4082514EBA1}"/>
                </a:ext>
              </a:extLst>
            </p:cNvPr>
            <p:cNvSpPr txBox="1"/>
            <p:nvPr/>
          </p:nvSpPr>
          <p:spPr>
            <a:xfrm>
              <a:off x="2818667" y="1899784"/>
              <a:ext cx="2546014" cy="1527609"/>
            </a:xfrm>
            <a:prstGeom prst="rect">
              <a:avLst/>
            </a:prstGeom>
            <a:grpFill/>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a:lnSpc>
                  <a:spcPct val="90000"/>
                </a:lnSpc>
                <a:spcAft>
                  <a:spcPct val="35000"/>
                </a:spcAft>
                <a:defRPr/>
              </a:pPr>
              <a:r>
                <a:rPr lang="en-US" dirty="0"/>
                <a:t>6. Communication with stakeholders &amp; public</a:t>
              </a:r>
            </a:p>
            <a:p>
              <a:pPr algn="ctr" defTabSz="1111250">
                <a:lnSpc>
                  <a:spcPct val="90000"/>
                </a:lnSpc>
                <a:spcAft>
                  <a:spcPct val="35000"/>
                </a:spcAft>
                <a:defRPr/>
              </a:pPr>
              <a:endParaRPr lang="en-US" sz="2500" dirty="0"/>
            </a:p>
          </p:txBody>
        </p:sp>
      </p:grpSp>
      <p:sp>
        <p:nvSpPr>
          <p:cNvPr id="12" name="Rectangle 11">
            <a:extLst>
              <a:ext uri="{FF2B5EF4-FFF2-40B4-BE49-F238E27FC236}">
                <a16:creationId xmlns:a16="http://schemas.microsoft.com/office/drawing/2014/main" id="{D63ACF4F-DEFF-4A56-B1D3-A0D2BF9C8D97}"/>
              </a:ext>
            </a:extLst>
          </p:cNvPr>
          <p:cNvSpPr/>
          <p:nvPr/>
        </p:nvSpPr>
        <p:spPr>
          <a:xfrm>
            <a:off x="1981200" y="5373689"/>
            <a:ext cx="8408988" cy="1150937"/>
          </a:xfrm>
          <a:prstGeom prst="rect">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en-MY" sz="3200" dirty="0"/>
              <a:t>7. Lead in professional matters and needs of the members to benefit the public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466725" y="906785"/>
            <a:ext cx="11001375" cy="4324350"/>
          </a:xfrm>
        </p:spPr>
        <p:txBody>
          <a:bodyPr>
            <a:normAutofit/>
          </a:bodyPr>
          <a:lstStyle/>
          <a:p>
            <a:pPr marL="0" indent="0" algn="just">
              <a:buNone/>
            </a:pPr>
            <a:r>
              <a:rPr lang="en-GB" altLang="en-US" sz="2400" i="1" dirty="0"/>
              <a:t>An Act to provide for the establishment of the</a:t>
            </a:r>
            <a:r>
              <a:rPr lang="en-GB" altLang="en-US" sz="2400" i="1" dirty="0">
                <a:solidFill>
                  <a:srgbClr val="FF0000"/>
                </a:solidFill>
              </a:rPr>
              <a:t> </a:t>
            </a:r>
            <a:r>
              <a:rPr lang="en-GB" altLang="en-US" sz="2400" i="1" dirty="0">
                <a:solidFill>
                  <a:srgbClr val="0070C0"/>
                </a:solidFill>
              </a:rPr>
              <a:t>Malaysian Allied Health Professions Council</a:t>
            </a:r>
            <a:r>
              <a:rPr lang="en-GB" altLang="en-US" sz="2400" i="1" dirty="0"/>
              <a:t>, to provide for the </a:t>
            </a:r>
            <a:r>
              <a:rPr lang="en-GB" altLang="en-US" sz="2400" i="1" dirty="0">
                <a:solidFill>
                  <a:srgbClr val="0070C0"/>
                </a:solidFill>
              </a:rPr>
              <a:t>registration</a:t>
            </a:r>
            <a:r>
              <a:rPr lang="en-GB" altLang="en-US" sz="2400" i="1" dirty="0">
                <a:solidFill>
                  <a:srgbClr val="FF0000"/>
                </a:solidFill>
              </a:rPr>
              <a:t> </a:t>
            </a:r>
            <a:r>
              <a:rPr lang="en-GB" altLang="en-US" sz="2400" i="1" dirty="0"/>
              <a:t>of persons practising as an allied health practitioners and to </a:t>
            </a:r>
            <a:r>
              <a:rPr lang="en-GB" altLang="en-US" sz="2400" i="1" dirty="0">
                <a:solidFill>
                  <a:srgbClr val="0070C0"/>
                </a:solidFill>
              </a:rPr>
              <a:t>regulate the practice </a:t>
            </a:r>
            <a:r>
              <a:rPr lang="en-GB" altLang="en-US" sz="2400" i="1" dirty="0"/>
              <a:t>of the allied health professions and for related matters.</a:t>
            </a:r>
            <a:endParaRPr lang="en-MY" altLang="en-US" sz="2400" i="1" dirty="0"/>
          </a:p>
          <a:p>
            <a:pPr marL="0" indent="0">
              <a:buNone/>
            </a:pPr>
            <a:endParaRPr lang="en-MY" altLang="en-US" sz="3200" i="1" dirty="0"/>
          </a:p>
        </p:txBody>
      </p:sp>
      <p:sp>
        <p:nvSpPr>
          <p:cNvPr id="4" name="Rectangle 3"/>
          <p:cNvSpPr/>
          <p:nvPr/>
        </p:nvSpPr>
        <p:spPr>
          <a:xfrm>
            <a:off x="1548117" y="1"/>
            <a:ext cx="7177158" cy="590931"/>
          </a:xfrm>
          <a:prstGeom prst="rect">
            <a:avLst/>
          </a:prstGeom>
        </p:spPr>
        <p:txBody>
          <a:bodyPr wrap="none">
            <a:spAutoFit/>
          </a:bodyPr>
          <a:lstStyle/>
          <a:p>
            <a:pPr>
              <a:lnSpc>
                <a:spcPct val="90000"/>
              </a:lnSpc>
              <a:spcBef>
                <a:spcPct val="0"/>
              </a:spcBef>
              <a:defRPr/>
            </a:pPr>
            <a:r>
              <a:rPr lang="en-US" sz="3600" i="1" dirty="0">
                <a:solidFill>
                  <a:srgbClr val="FF0000"/>
                </a:solidFill>
              </a:rPr>
              <a:t>Registration of Dietitians in Malaysia </a:t>
            </a:r>
            <a:endParaRPr lang="en-MY" sz="3600" i="1" dirty="0">
              <a:solidFill>
                <a:srgbClr val="FF0000"/>
              </a:solidFill>
            </a:endParaRPr>
          </a:p>
        </p:txBody>
      </p:sp>
      <p:pic>
        <p:nvPicPr>
          <p:cNvPr id="2" name="Picture 1"/>
          <p:cNvPicPr>
            <a:picLocks noChangeAspect="1"/>
          </p:cNvPicPr>
          <p:nvPr/>
        </p:nvPicPr>
        <p:blipFill>
          <a:blip r:embed="rId2"/>
          <a:stretch>
            <a:fillRect/>
          </a:stretch>
        </p:blipFill>
        <p:spPr>
          <a:xfrm>
            <a:off x="1644315" y="3068961"/>
            <a:ext cx="4017014" cy="3012761"/>
          </a:xfrm>
          <a:prstGeom prst="rect">
            <a:avLst/>
          </a:prstGeom>
        </p:spPr>
      </p:pic>
      <p:sp>
        <p:nvSpPr>
          <p:cNvPr id="3" name="Rectangle 2"/>
          <p:cNvSpPr/>
          <p:nvPr/>
        </p:nvSpPr>
        <p:spPr>
          <a:xfrm>
            <a:off x="5696888" y="2708921"/>
            <a:ext cx="4572000" cy="3139321"/>
          </a:xfrm>
          <a:prstGeom prst="rect">
            <a:avLst/>
          </a:prstGeom>
          <a:solidFill>
            <a:schemeClr val="accent1">
              <a:lumMod val="20000"/>
              <a:lumOff val="80000"/>
            </a:schemeClr>
          </a:solidFill>
        </p:spPr>
        <p:txBody>
          <a:bodyPr>
            <a:spAutoFit/>
          </a:bodyPr>
          <a:lstStyle/>
          <a:p>
            <a:pPr marL="285750" indent="-285750">
              <a:buFont typeface="Arial" panose="020B0604020202020204" pitchFamily="34" charset="0"/>
              <a:buChar char="•"/>
            </a:pPr>
            <a:r>
              <a:rPr lang="en-MY" dirty="0"/>
              <a:t>Define </a:t>
            </a:r>
            <a:r>
              <a:rPr lang="en-MY" b="1" dirty="0"/>
              <a:t>criteria for registration </a:t>
            </a:r>
            <a:r>
              <a:rPr lang="en-MY" dirty="0"/>
              <a:t>with and certification by the professional regulatory body, </a:t>
            </a:r>
          </a:p>
          <a:p>
            <a:pPr marL="285750" indent="-285750">
              <a:buFont typeface="Arial" panose="020B0604020202020204" pitchFamily="34" charset="0"/>
              <a:buChar char="•"/>
            </a:pPr>
            <a:r>
              <a:rPr lang="en-MY" dirty="0"/>
              <a:t>Provide guidance to members in the form of </a:t>
            </a:r>
            <a:r>
              <a:rPr lang="en-MY" b="1" dirty="0"/>
              <a:t>codes of ethics, rules of professional conduct and standards of practice</a:t>
            </a:r>
            <a:r>
              <a:rPr lang="en-MY" dirty="0"/>
              <a:t>, </a:t>
            </a:r>
          </a:p>
          <a:p>
            <a:pPr marL="285750" indent="-285750">
              <a:buFont typeface="Arial" panose="020B0604020202020204" pitchFamily="34" charset="0"/>
              <a:buChar char="•"/>
            </a:pPr>
            <a:r>
              <a:rPr lang="en-MY" dirty="0"/>
              <a:t>Maintain a public register which contains information about individuals registered with the professional, and </a:t>
            </a:r>
          </a:p>
          <a:p>
            <a:pPr marL="285750" indent="-285750">
              <a:buFont typeface="Arial" panose="020B0604020202020204" pitchFamily="34" charset="0"/>
              <a:buChar char="•"/>
            </a:pPr>
            <a:r>
              <a:rPr lang="en-MY" dirty="0"/>
              <a:t>Investigate complaints about members and discipline members as required</a:t>
            </a:r>
          </a:p>
        </p:txBody>
      </p:sp>
    </p:spTree>
    <p:extLst>
      <p:ext uri="{BB962C8B-B14F-4D97-AF65-F5344CB8AC3E}">
        <p14:creationId xmlns:p14="http://schemas.microsoft.com/office/powerpoint/2010/main" val="365948401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12306" y="1326523"/>
          <a:ext cx="6803292" cy="5427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txBox="1">
            <a:spLocks/>
          </p:cNvSpPr>
          <p:nvPr/>
        </p:nvSpPr>
        <p:spPr bwMode="auto">
          <a:xfrm>
            <a:off x="1343472" y="5691378"/>
            <a:ext cx="4608512" cy="665163"/>
          </a:xfrm>
          <a:prstGeom prst="rect">
            <a:avLst/>
          </a:prstGeom>
          <a:noFill/>
          <a:ln>
            <a:noFill/>
          </a:ln>
          <a:effectLst/>
        </p:spPr>
        <p:txBody>
          <a:bodyPr/>
          <a:lst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gn="ctr">
              <a:buClr>
                <a:schemeClr val="bg2">
                  <a:lumMod val="50000"/>
                </a:schemeClr>
              </a:buClr>
              <a:buNone/>
              <a:defRPr/>
            </a:pPr>
            <a:r>
              <a:rPr lang="en-US" sz="2000" i="1" dirty="0">
                <a:solidFill>
                  <a:schemeClr val="accent1">
                    <a:lumMod val="75000"/>
                  </a:schemeClr>
                </a:solidFill>
                <a:latin typeface="Trebuchet MS" pitchFamily="34" charset="0"/>
              </a:rPr>
              <a:t>“</a:t>
            </a:r>
            <a:r>
              <a:rPr lang="en-US" sz="2000" i="1" u="sng" dirty="0">
                <a:solidFill>
                  <a:schemeClr val="accent1">
                    <a:lumMod val="75000"/>
                  </a:schemeClr>
                </a:solidFill>
                <a:latin typeface="Trebuchet MS" pitchFamily="34" charset="0"/>
              </a:rPr>
              <a:t>A</a:t>
            </a:r>
            <a:r>
              <a:rPr lang="en-US" sz="2000" i="1" dirty="0">
                <a:solidFill>
                  <a:schemeClr val="accent1">
                    <a:lumMod val="75000"/>
                  </a:schemeClr>
                </a:solidFill>
                <a:latin typeface="Trebuchet MS" pitchFamily="34" charset="0"/>
              </a:rPr>
              <a:t>llied </a:t>
            </a:r>
            <a:r>
              <a:rPr lang="en-US" sz="2000" i="1" u="sng" dirty="0">
                <a:solidFill>
                  <a:schemeClr val="accent1">
                    <a:lumMod val="75000"/>
                  </a:schemeClr>
                </a:solidFill>
                <a:latin typeface="Trebuchet MS" pitchFamily="34" charset="0"/>
              </a:rPr>
              <a:t>H</a:t>
            </a:r>
            <a:r>
              <a:rPr lang="en-US" sz="2000" i="1" dirty="0">
                <a:solidFill>
                  <a:schemeClr val="accent1">
                    <a:lumMod val="75000"/>
                  </a:schemeClr>
                </a:solidFill>
                <a:latin typeface="Trebuchet MS" pitchFamily="34" charset="0"/>
              </a:rPr>
              <a:t>ealth </a:t>
            </a:r>
            <a:r>
              <a:rPr lang="en-US" sz="2000" i="1" u="sng" dirty="0">
                <a:solidFill>
                  <a:schemeClr val="accent1">
                    <a:lumMod val="75000"/>
                  </a:schemeClr>
                </a:solidFill>
                <a:latin typeface="Trebuchet MS" pitchFamily="34" charset="0"/>
              </a:rPr>
              <a:t>P</a:t>
            </a:r>
            <a:r>
              <a:rPr lang="en-US" sz="2000" i="1" dirty="0">
                <a:solidFill>
                  <a:schemeClr val="accent1">
                    <a:lumMod val="75000"/>
                  </a:schemeClr>
                </a:solidFill>
                <a:latin typeface="Trebuchet MS" pitchFamily="34" charset="0"/>
              </a:rPr>
              <a:t>rofessions </a:t>
            </a:r>
            <a:r>
              <a:rPr lang="en-US" sz="2000" i="1" u="sng" dirty="0">
                <a:solidFill>
                  <a:schemeClr val="accent1">
                    <a:lumMod val="75000"/>
                  </a:schemeClr>
                </a:solidFill>
                <a:latin typeface="Trebuchet MS" pitchFamily="34" charset="0"/>
              </a:rPr>
              <a:t>i</a:t>
            </a:r>
            <a:r>
              <a:rPr lang="en-US" sz="2000" i="1" dirty="0">
                <a:solidFill>
                  <a:schemeClr val="accent1">
                    <a:lumMod val="75000"/>
                  </a:schemeClr>
                </a:solidFill>
                <a:latin typeface="Trebuchet MS" pitchFamily="34" charset="0"/>
              </a:rPr>
              <a:t>nformation </a:t>
            </a:r>
            <a:r>
              <a:rPr lang="en-US" sz="2000" i="1" u="sng" dirty="0">
                <a:solidFill>
                  <a:schemeClr val="accent1">
                    <a:lumMod val="75000"/>
                  </a:schemeClr>
                </a:solidFill>
                <a:latin typeface="Trebuchet MS" pitchFamily="34" charset="0"/>
              </a:rPr>
              <a:t>S</a:t>
            </a:r>
            <a:r>
              <a:rPr lang="en-US" sz="2000" i="1" dirty="0">
                <a:solidFill>
                  <a:schemeClr val="accent1">
                    <a:lumMod val="75000"/>
                  </a:schemeClr>
                </a:solidFill>
                <a:latin typeface="Trebuchet MS" pitchFamily="34" charset="0"/>
              </a:rPr>
              <a:t>ystem”</a:t>
            </a:r>
            <a:endParaRPr lang="en-MY" sz="2000" i="1" dirty="0">
              <a:solidFill>
                <a:schemeClr val="accent1">
                  <a:lumMod val="75000"/>
                </a:schemeClr>
              </a:solidFill>
              <a:latin typeface="Trebuchet MS" pitchFamily="34" charset="0"/>
            </a:endParaRPr>
          </a:p>
        </p:txBody>
      </p:sp>
      <p:sp>
        <p:nvSpPr>
          <p:cNvPr id="74758" name="TextBox 2"/>
          <p:cNvSpPr txBox="1">
            <a:spLocks noChangeArrowheads="1"/>
          </p:cNvSpPr>
          <p:nvPr/>
        </p:nvSpPr>
        <p:spPr bwMode="auto">
          <a:xfrm>
            <a:off x="7065638" y="4040180"/>
            <a:ext cx="1549961" cy="923330"/>
          </a:xfrm>
          <a:prstGeom prst="rect">
            <a:avLst/>
          </a:prstGeom>
          <a:solidFill>
            <a:schemeClr val="accent4"/>
          </a:solidFill>
          <a:ln>
            <a:noFill/>
          </a:ln>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b="1" dirty="0"/>
              <a:t>Code of Professional Conduct</a:t>
            </a:r>
            <a:endParaRPr lang="en-MY" altLang="en-US" b="1" dirty="0"/>
          </a:p>
        </p:txBody>
      </p:sp>
      <p:sp>
        <p:nvSpPr>
          <p:cNvPr id="74759" name="TextBox 4"/>
          <p:cNvSpPr txBox="1">
            <a:spLocks noChangeArrowheads="1"/>
          </p:cNvSpPr>
          <p:nvPr/>
        </p:nvSpPr>
        <p:spPr bwMode="auto">
          <a:xfrm>
            <a:off x="8615599" y="5839015"/>
            <a:ext cx="1698625" cy="369888"/>
          </a:xfrm>
          <a:prstGeom prst="rect">
            <a:avLst/>
          </a:prstGeom>
          <a:solidFill>
            <a:schemeClr val="accent4"/>
          </a:solid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b="1" dirty="0"/>
              <a:t>20 CPD points</a:t>
            </a:r>
            <a:endParaRPr lang="en-MY" altLang="en-US" b="1" dirty="0"/>
          </a:p>
        </p:txBody>
      </p:sp>
      <p:sp>
        <p:nvSpPr>
          <p:cNvPr id="11" name="Rectangle 10"/>
          <p:cNvSpPr/>
          <p:nvPr/>
        </p:nvSpPr>
        <p:spPr>
          <a:xfrm>
            <a:off x="194121" y="155693"/>
            <a:ext cx="11515725" cy="1089529"/>
          </a:xfrm>
          <a:prstGeom prst="rect">
            <a:avLst/>
          </a:prstGeom>
        </p:spPr>
        <p:txBody>
          <a:bodyPr wrap="square">
            <a:spAutoFit/>
          </a:bodyPr>
          <a:lstStyle/>
          <a:p>
            <a:pPr>
              <a:lnSpc>
                <a:spcPct val="90000"/>
              </a:lnSpc>
              <a:spcBef>
                <a:spcPct val="0"/>
              </a:spcBef>
              <a:defRPr/>
            </a:pPr>
            <a:r>
              <a:rPr lang="en-US" sz="3600" dirty="0">
                <a:latin typeface="+mj-lt"/>
              </a:rPr>
              <a:t>Registration of Dietitians in Malaysia: Allied Health Professions Act 2016 </a:t>
            </a:r>
            <a:endParaRPr lang="en-MY" sz="3600" dirty="0">
              <a:latin typeface="+mj-lt"/>
            </a:endParaRPr>
          </a:p>
        </p:txBody>
      </p:sp>
    </p:spTree>
    <p:extLst>
      <p:ext uri="{BB962C8B-B14F-4D97-AF65-F5344CB8AC3E}">
        <p14:creationId xmlns:p14="http://schemas.microsoft.com/office/powerpoint/2010/main" val="227297628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4930"/>
            <a:ext cx="7886700" cy="994172"/>
          </a:xfrm>
        </p:spPr>
        <p:txBody>
          <a:bodyPr>
            <a:normAutofit/>
          </a:bodyPr>
          <a:lstStyle/>
          <a:p>
            <a:pPr>
              <a:defRPr/>
            </a:pPr>
            <a:r>
              <a:rPr lang="en-US" sz="3600" i="1" dirty="0">
                <a:latin typeface="+mn-lt"/>
                <a:ea typeface="+mn-ea"/>
                <a:cs typeface="+mn-cs"/>
              </a:rPr>
              <a:t>Code of Ethics &amp; Professional Conduct</a:t>
            </a:r>
            <a:endParaRPr lang="en-MY" sz="3600" i="1" dirty="0">
              <a:latin typeface="+mn-lt"/>
              <a:ea typeface="+mn-ea"/>
              <a:cs typeface="+mn-cs"/>
            </a:endParaRPr>
          </a:p>
        </p:txBody>
      </p:sp>
      <p:sp>
        <p:nvSpPr>
          <p:cNvPr id="15" name="TextBox 14"/>
          <p:cNvSpPr txBox="1"/>
          <p:nvPr/>
        </p:nvSpPr>
        <p:spPr>
          <a:xfrm>
            <a:off x="1847528" y="1016231"/>
            <a:ext cx="8568952" cy="1107996"/>
          </a:xfrm>
          <a:prstGeom prst="rect">
            <a:avLst/>
          </a:prstGeom>
          <a:solidFill>
            <a:schemeClr val="bg1"/>
          </a:solidFill>
        </p:spPr>
        <p:txBody>
          <a:bodyPr wrap="square" rtlCol="0">
            <a:spAutoFit/>
          </a:bodyPr>
          <a:lstStyle/>
          <a:p>
            <a:r>
              <a:rPr lang="en-US" sz="2400" b="1" dirty="0"/>
              <a:t>Principles:</a:t>
            </a:r>
          </a:p>
          <a:p>
            <a:r>
              <a:rPr lang="en-US" sz="2400" b="1" i="1" dirty="0">
                <a:solidFill>
                  <a:schemeClr val="accent1"/>
                </a:solidFill>
              </a:rPr>
              <a:t>Do No Harm , Benevolence, Fairness, Respect, Patient Autonomy</a:t>
            </a:r>
          </a:p>
          <a:p>
            <a:endParaRPr lang="en-US" dirty="0"/>
          </a:p>
        </p:txBody>
      </p:sp>
      <p:sp>
        <p:nvSpPr>
          <p:cNvPr id="3" name="Rectangle 2"/>
          <p:cNvSpPr/>
          <p:nvPr/>
        </p:nvSpPr>
        <p:spPr>
          <a:xfrm>
            <a:off x="5769869" y="2394524"/>
            <a:ext cx="5117206" cy="2308324"/>
          </a:xfrm>
          <a:prstGeom prst="rect">
            <a:avLst/>
          </a:prstGeom>
          <a:solidFill>
            <a:schemeClr val="accent3">
              <a:lumMod val="20000"/>
              <a:lumOff val="80000"/>
            </a:schemeClr>
          </a:solidFill>
          <a:scene3d>
            <a:camera prst="orthographicFront"/>
            <a:lightRig rig="threePt" dir="t"/>
          </a:scene3d>
          <a:sp3d>
            <a:bevelT/>
          </a:sp3d>
        </p:spPr>
        <p:txBody>
          <a:bodyPr wrap="square">
            <a:spAutoFit/>
          </a:bodyPr>
          <a:lstStyle/>
          <a:p>
            <a:r>
              <a:rPr lang="en-US" sz="2400" dirty="0"/>
              <a:t>Scope of practice</a:t>
            </a:r>
          </a:p>
          <a:p>
            <a:r>
              <a:rPr lang="en-US" sz="2400" dirty="0"/>
              <a:t>Communication skills</a:t>
            </a:r>
          </a:p>
          <a:p>
            <a:r>
              <a:rPr lang="en-US" sz="2400" dirty="0"/>
              <a:t>Informed Consent</a:t>
            </a:r>
          </a:p>
          <a:p>
            <a:r>
              <a:rPr lang="en-US" sz="2400" dirty="0"/>
              <a:t>Documentation</a:t>
            </a:r>
          </a:p>
          <a:p>
            <a:r>
              <a:rPr lang="en-US" sz="2400" dirty="0"/>
              <a:t>Advertisement</a:t>
            </a:r>
          </a:p>
          <a:p>
            <a:r>
              <a:rPr lang="en-US" sz="2400" dirty="0"/>
              <a:t>Adherence to other code and laws</a:t>
            </a:r>
            <a:endParaRPr lang="en-MY" sz="2400" dirty="0"/>
          </a:p>
        </p:txBody>
      </p:sp>
      <p:sp>
        <p:nvSpPr>
          <p:cNvPr id="4" name="Rectangle 3"/>
          <p:cNvSpPr/>
          <p:nvPr/>
        </p:nvSpPr>
        <p:spPr>
          <a:xfrm>
            <a:off x="1684943" y="2394524"/>
            <a:ext cx="3392651" cy="3046988"/>
          </a:xfrm>
          <a:prstGeom prst="rect">
            <a:avLst/>
          </a:prstGeom>
          <a:solidFill>
            <a:schemeClr val="accent3">
              <a:lumMod val="20000"/>
              <a:lumOff val="80000"/>
            </a:schemeClr>
          </a:solidFill>
          <a:scene3d>
            <a:camera prst="orthographicFront"/>
            <a:lightRig rig="threePt" dir="t"/>
          </a:scene3d>
          <a:sp3d>
            <a:bevelT/>
          </a:sp3d>
        </p:spPr>
        <p:txBody>
          <a:bodyPr wrap="square">
            <a:spAutoFit/>
          </a:bodyPr>
          <a:lstStyle/>
          <a:p>
            <a:r>
              <a:rPr lang="en-US" sz="2400" dirty="0"/>
              <a:t>Responsibility</a:t>
            </a:r>
          </a:p>
          <a:p>
            <a:r>
              <a:rPr lang="en-US" sz="2400" dirty="0"/>
              <a:t>Client  Privacy</a:t>
            </a:r>
          </a:p>
          <a:p>
            <a:r>
              <a:rPr lang="en-US" sz="2400" dirty="0"/>
              <a:t>Integrity</a:t>
            </a:r>
          </a:p>
          <a:p>
            <a:r>
              <a:rPr lang="en-US" sz="2400" dirty="0"/>
              <a:t>Client’s Rights</a:t>
            </a:r>
          </a:p>
          <a:p>
            <a:r>
              <a:rPr lang="en-US" sz="2400" dirty="0"/>
              <a:t>Professional conduct &amp; competency</a:t>
            </a:r>
          </a:p>
          <a:p>
            <a:r>
              <a:rPr lang="en-US" sz="2400" dirty="0"/>
              <a:t>Continuous professional development</a:t>
            </a:r>
          </a:p>
        </p:txBody>
      </p:sp>
    </p:spTree>
    <p:extLst>
      <p:ext uri="{BB962C8B-B14F-4D97-AF65-F5344CB8AC3E}">
        <p14:creationId xmlns:p14="http://schemas.microsoft.com/office/powerpoint/2010/main" val="265177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EA20B7D-50B3-450B-9AD8-76718E2D8FFC}"/>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kern="1200">
                <a:solidFill>
                  <a:schemeClr val="tx1">
                    <a:lumMod val="85000"/>
                    <a:lumOff val="15000"/>
                  </a:schemeClr>
                </a:solidFill>
                <a:latin typeface="+mj-lt"/>
                <a:ea typeface="+mj-ea"/>
                <a:cs typeface="+mj-cs"/>
              </a:rPr>
              <a:t>Education Standard in Malaysia</a:t>
            </a:r>
          </a:p>
        </p:txBody>
      </p:sp>
      <p:cxnSp>
        <p:nvCxnSpPr>
          <p:cNvPr id="21" name="Straight Connector 20">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96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03513" y="620689"/>
            <a:ext cx="8618369" cy="1419225"/>
            <a:chOff x="196129" y="410604"/>
            <a:chExt cx="8618369" cy="1419225"/>
          </a:xfrm>
        </p:grpSpPr>
        <p:pic>
          <p:nvPicPr>
            <p:cNvPr id="4" name="Picture 3" descr="http://i443.photobucket.com/albums/qq152/zest2112/UKM.png"/>
            <p:cNvPicPr/>
            <p:nvPr/>
          </p:nvPicPr>
          <p:blipFill rotWithShape="1">
            <a:blip r:embed="rId2" cstate="print">
              <a:extLst>
                <a:ext uri="{28A0092B-C50C-407E-A947-70E740481C1C}">
                  <a14:useLocalDpi xmlns:a14="http://schemas.microsoft.com/office/drawing/2010/main" val="0"/>
                </a:ext>
              </a:extLst>
            </a:blip>
            <a:srcRect l="22969" r="22958"/>
            <a:stretch/>
          </p:blipFill>
          <p:spPr bwMode="auto">
            <a:xfrm>
              <a:off x="3803985" y="473731"/>
              <a:ext cx="1038784" cy="1319744"/>
            </a:xfrm>
            <a:prstGeom prst="rect">
              <a:avLst/>
            </a:prstGeom>
            <a:noFill/>
            <a:ln>
              <a:noFill/>
            </a:ln>
            <a:extLst>
              <a:ext uri="{53640926-AAD7-44D8-BBD7-CCE9431645EC}">
                <a14:shadowObscured xmlns:a14="http://schemas.microsoft.com/office/drawing/2010/main"/>
              </a:ext>
            </a:extLst>
          </p:spPr>
        </p:pic>
        <p:pic>
          <p:nvPicPr>
            <p:cNvPr id="6" name="Picture 5" descr="http://4.bp.blogspot.com/_nCSHz8WYHwU/S90FNkFut8I/AAAAAAAABN8/ij4SwFgmhCo/s1600/logo+baru+US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29" y="450185"/>
              <a:ext cx="1194698" cy="1275792"/>
            </a:xfrm>
            <a:prstGeom prst="rect">
              <a:avLst/>
            </a:prstGeom>
            <a:noFill/>
            <a:ln>
              <a:noFill/>
            </a:ln>
          </p:spPr>
        </p:pic>
        <p:pic>
          <p:nvPicPr>
            <p:cNvPr id="8" name="Picture 7" descr="https://sites.google.com/site/gmansourfar/logobb.jpg"/>
            <p:cNvPicPr/>
            <p:nvPr/>
          </p:nvPicPr>
          <p:blipFill rotWithShape="1">
            <a:blip r:embed="rId4">
              <a:extLst>
                <a:ext uri="{28A0092B-C50C-407E-A947-70E740481C1C}">
                  <a14:useLocalDpi xmlns:a14="http://schemas.microsoft.com/office/drawing/2010/main" val="0"/>
                </a:ext>
              </a:extLst>
            </a:blip>
            <a:srcRect r="55803"/>
            <a:stretch/>
          </p:blipFill>
          <p:spPr bwMode="auto">
            <a:xfrm>
              <a:off x="1521316" y="650611"/>
              <a:ext cx="953776" cy="1137947"/>
            </a:xfrm>
            <a:prstGeom prst="rect">
              <a:avLst/>
            </a:prstGeom>
            <a:noFill/>
            <a:ln>
              <a:noFill/>
            </a:ln>
            <a:extLst>
              <a:ext uri="{53640926-AAD7-44D8-BBD7-CCE9431645EC}">
                <a14:shadowObscured xmlns:a14="http://schemas.microsoft.com/office/drawing/2010/main"/>
              </a:ext>
            </a:extLst>
          </p:spPr>
        </p:pic>
        <p:pic>
          <p:nvPicPr>
            <p:cNvPr id="10" name="Picture 9" descr="http://www.southern.edu.my/cmforum/images/IMU%20logo.png"/>
            <p:cNvPicPr/>
            <p:nvPr/>
          </p:nvPicPr>
          <p:blipFill rotWithShape="1">
            <a:blip r:embed="rId5" cstate="print">
              <a:extLst>
                <a:ext uri="{28A0092B-C50C-407E-A947-70E740481C1C}">
                  <a14:useLocalDpi xmlns:a14="http://schemas.microsoft.com/office/drawing/2010/main" val="0"/>
                </a:ext>
              </a:extLst>
            </a:blip>
            <a:srcRect b="24616"/>
            <a:stretch/>
          </p:blipFill>
          <p:spPr bwMode="auto">
            <a:xfrm>
              <a:off x="4499992" y="620688"/>
              <a:ext cx="2420950" cy="964595"/>
            </a:xfrm>
            <a:prstGeom prst="rect">
              <a:avLst/>
            </a:prstGeom>
            <a:noFill/>
            <a:ln>
              <a:noFill/>
            </a:ln>
            <a:extLst>
              <a:ext uri="{53640926-AAD7-44D8-BBD7-CCE9431645EC}">
                <a14:shadowObscured xmlns:a14="http://schemas.microsoft.com/office/drawing/2010/main"/>
              </a:ext>
            </a:extLst>
          </p:spPr>
        </p:pic>
        <p:pic>
          <p:nvPicPr>
            <p:cNvPr id="11" name="Picture 10" descr="http://4.bp.blogspot.com/-4K8b_WGQ7y4/UvI-bZ-TTEI/AAAAAAAAABo/X3HcJGbAOeY/s1600/logo+flat+colour+background+white.png"/>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15807"/>
            <a:stretch/>
          </p:blipFill>
          <p:spPr bwMode="auto">
            <a:xfrm>
              <a:off x="7599743" y="410604"/>
              <a:ext cx="1214755" cy="1419225"/>
            </a:xfrm>
            <a:prstGeom prst="rect">
              <a:avLst/>
            </a:prstGeom>
            <a:noFill/>
            <a:ln>
              <a:noFill/>
            </a:ln>
            <a:extLst>
              <a:ext uri="{53640926-AAD7-44D8-BBD7-CCE9431645EC}">
                <a14:shadowObscured xmlns:a14="http://schemas.microsoft.com/office/drawing/2010/main"/>
              </a:ext>
            </a:extLst>
          </p:spPr>
        </p:pic>
        <p:pic>
          <p:nvPicPr>
            <p:cNvPr id="12" name="Picture 11" descr="http://www.kekosongankerajaan.com/wp-content/uploads/2013/04/UIAM-Logo.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5582" y="650611"/>
              <a:ext cx="1134807" cy="1068457"/>
            </a:xfrm>
            <a:prstGeom prst="rect">
              <a:avLst/>
            </a:prstGeom>
            <a:noFill/>
            <a:ln>
              <a:noFill/>
            </a:ln>
          </p:spPr>
        </p:pic>
        <p:pic>
          <p:nvPicPr>
            <p:cNvPr id="13" name="Picture 12" descr="http://logos-vector.com/images/logo/xxl/1/0/3/103465/UITM_d62b2_450x450.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1543" y="687609"/>
              <a:ext cx="838200" cy="1038368"/>
            </a:xfrm>
            <a:prstGeom prst="rect">
              <a:avLst/>
            </a:prstGeom>
            <a:noFill/>
            <a:ln>
              <a:noFill/>
            </a:ln>
          </p:spPr>
        </p:pic>
      </p:grpSp>
      <p:sp>
        <p:nvSpPr>
          <p:cNvPr id="14" name="TextBox 13"/>
          <p:cNvSpPr txBox="1"/>
          <p:nvPr/>
        </p:nvSpPr>
        <p:spPr>
          <a:xfrm>
            <a:off x="1514985" y="2420888"/>
            <a:ext cx="3027428" cy="3539430"/>
          </a:xfrm>
          <a:prstGeom prst="rect">
            <a:avLst/>
          </a:prstGeom>
          <a:noFill/>
        </p:spPr>
        <p:txBody>
          <a:bodyPr wrap="square" rtlCol="0">
            <a:spAutoFit/>
          </a:bodyPr>
          <a:lstStyle/>
          <a:p>
            <a:pPr algn="ctr"/>
            <a:r>
              <a:rPr lang="en-US" sz="2800" dirty="0">
                <a:latin typeface="+mj-lt"/>
              </a:rPr>
              <a:t>Undergraduate Level Dietetics </a:t>
            </a:r>
          </a:p>
          <a:p>
            <a:pPr algn="ctr"/>
            <a:r>
              <a:rPr lang="en-US" sz="2800" dirty="0">
                <a:latin typeface="+mj-lt"/>
              </a:rPr>
              <a:t>4-year course </a:t>
            </a:r>
          </a:p>
          <a:p>
            <a:pPr algn="ctr"/>
            <a:r>
              <a:rPr lang="en-US" sz="2800" dirty="0">
                <a:latin typeface="+mj-lt"/>
              </a:rPr>
              <a:t>7 universities  </a:t>
            </a:r>
          </a:p>
          <a:p>
            <a:pPr algn="ctr"/>
            <a:endParaRPr lang="en-US" sz="2800" dirty="0">
              <a:latin typeface="+mj-lt"/>
            </a:endParaRPr>
          </a:p>
          <a:p>
            <a:pPr algn="ctr"/>
            <a:r>
              <a:rPr lang="en-US" sz="2800" dirty="0">
                <a:latin typeface="+mj-lt"/>
              </a:rPr>
              <a:t>History of 31 years of dietetics education</a:t>
            </a:r>
            <a:endParaRPr lang="en-MY" sz="2800" dirty="0">
              <a:latin typeface="+mj-lt"/>
            </a:endParaRPr>
          </a:p>
        </p:txBody>
      </p:sp>
      <p:pic>
        <p:nvPicPr>
          <p:cNvPr id="7" name="Picture 6"/>
          <p:cNvPicPr>
            <a:picLocks noChangeAspect="1"/>
          </p:cNvPicPr>
          <p:nvPr/>
        </p:nvPicPr>
        <p:blipFill>
          <a:blip r:embed="rId9"/>
          <a:stretch>
            <a:fillRect/>
          </a:stretch>
        </p:blipFill>
        <p:spPr>
          <a:xfrm>
            <a:off x="4740475" y="2280565"/>
            <a:ext cx="6718099" cy="4068281"/>
          </a:xfrm>
          <a:prstGeom prst="rect">
            <a:avLst/>
          </a:prstGeom>
        </p:spPr>
      </p:pic>
      <p:sp>
        <p:nvSpPr>
          <p:cNvPr id="5" name="Oval 4"/>
          <p:cNvSpPr/>
          <p:nvPr/>
        </p:nvSpPr>
        <p:spPr>
          <a:xfrm>
            <a:off x="5035825" y="4172200"/>
            <a:ext cx="5184576" cy="837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 name="Picture 1"/>
          <p:cNvPicPr>
            <a:picLocks noChangeAspect="1"/>
          </p:cNvPicPr>
          <p:nvPr/>
        </p:nvPicPr>
        <p:blipFill>
          <a:blip r:embed="rId10"/>
          <a:stretch>
            <a:fillRect/>
          </a:stretch>
        </p:blipFill>
        <p:spPr>
          <a:xfrm>
            <a:off x="8700101" y="5696088"/>
            <a:ext cx="1351006" cy="975727"/>
          </a:xfrm>
          <a:prstGeom prst="rect">
            <a:avLst/>
          </a:prstGeom>
        </p:spPr>
      </p:pic>
    </p:spTree>
    <p:extLst>
      <p:ext uri="{BB962C8B-B14F-4D97-AF65-F5344CB8AC3E}">
        <p14:creationId xmlns:p14="http://schemas.microsoft.com/office/powerpoint/2010/main" val="225721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2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7" name="pasted-image.pdf">
            <a:extLst>
              <a:ext uri="{FF2B5EF4-FFF2-40B4-BE49-F238E27FC236}">
                <a16:creationId xmlns:a16="http://schemas.microsoft.com/office/drawing/2014/main" id="{86B12AF9-04FB-4172-84AE-4AFA53150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302"/>
          <a:stretch>
            <a:fillRect/>
          </a:stretch>
        </p:blipFill>
        <p:spPr bwMode="auto">
          <a:xfrm>
            <a:off x="1860963" y="643467"/>
            <a:ext cx="8470074"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47" name="Shape 447">
            <a:extLst>
              <a:ext uri="{FF2B5EF4-FFF2-40B4-BE49-F238E27FC236}">
                <a16:creationId xmlns:a16="http://schemas.microsoft.com/office/drawing/2014/main" id="{026D34EF-010C-4B13-9FF3-614279F564A5}"/>
              </a:ext>
            </a:extLst>
          </p:cNvPr>
          <p:cNvSpPr>
            <a:spLocks noGrp="1"/>
          </p:cNvSpPr>
          <p:nvPr>
            <p:ph type="sldNum" sz="quarter" idx="10"/>
          </p:nvPr>
        </p:nvSpPr>
        <p:spPr>
          <a:xfrm>
            <a:off x="8610600" y="6356350"/>
            <a:ext cx="2743200" cy="365125"/>
          </a:xfrm>
          <a:extLst>
            <a:ext uri="{C572A759-6A51-4108-AA02-DFA0A04FC94B}"/>
          </a:extLst>
        </p:spPr>
        <p:txBody>
          <a:bodyPr vert="horz" lIns="91440" tIns="45720" rIns="91440" bIns="45720" rtlCol="0" anchor="ctr">
            <a:normAutofit/>
          </a:bodyPr>
          <a:lstStyle/>
          <a:p>
            <a:pPr algn="r">
              <a:spcAft>
                <a:spcPts val="600"/>
              </a:spcAft>
              <a:defRPr/>
            </a:pPr>
            <a:fld id="{20E226AF-0D71-4736-92A1-C9EAEAA03F57}" type="slidenum">
              <a:rPr lang="en-US">
                <a:solidFill>
                  <a:srgbClr val="FFFFFF"/>
                </a:solidFill>
              </a:rPr>
              <a:pPr algn="r">
                <a:spcAft>
                  <a:spcPts val="600"/>
                </a:spcAft>
                <a:defRPr/>
              </a:pPr>
              <a:t>17</a:t>
            </a:fld>
            <a:endParaRPr lang="en-US">
              <a:solidFill>
                <a:srgbClr val="FFFFFF"/>
              </a:solidFil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63552" y="116632"/>
            <a:ext cx="8280920" cy="6210690"/>
          </a:xfrm>
          <a:prstGeom prst="rect">
            <a:avLst/>
          </a:prstGeom>
        </p:spPr>
      </p:pic>
    </p:spTree>
    <p:extLst>
      <p:ext uri="{BB962C8B-B14F-4D97-AF65-F5344CB8AC3E}">
        <p14:creationId xmlns:p14="http://schemas.microsoft.com/office/powerpoint/2010/main" val="277638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0203" y="377359"/>
            <a:ext cx="7722491" cy="642938"/>
          </a:xfrm>
          <a:solidFill>
            <a:schemeClr val="bg1"/>
          </a:solidFill>
        </p:spPr>
        <p:txBody>
          <a:bodyPr>
            <a:noAutofit/>
          </a:bodyPr>
          <a:lstStyle/>
          <a:p>
            <a:pPr>
              <a:defRPr/>
            </a:pPr>
            <a:r>
              <a:rPr lang="en-US" sz="3600" i="1" dirty="0">
                <a:solidFill>
                  <a:srgbClr val="FF0000"/>
                </a:solidFill>
                <a:latin typeface="+mn-lt"/>
                <a:ea typeface="+mn-ea"/>
                <a:cs typeface="+mn-cs"/>
              </a:rPr>
              <a:t>Dietetics curriculum require placements across 3 areas:</a:t>
            </a:r>
            <a:endParaRPr lang="en-MY" sz="3600" i="1" dirty="0">
              <a:solidFill>
                <a:srgbClr val="FF0000"/>
              </a:solidFill>
              <a:latin typeface="+mn-lt"/>
              <a:ea typeface="+mn-ea"/>
              <a:cs typeface="+mn-cs"/>
            </a:endParaRPr>
          </a:p>
        </p:txBody>
      </p:sp>
      <p:sp>
        <p:nvSpPr>
          <p:cNvPr id="16" name="AutoShape 7" descr="data:image/jpeg;base64,/9j/4AAQSkZJRgABAQAAAQABAAD/2wCEAAkGBxQQEBQUEBIVFhUXGBUXFBQUFxgUHRkVFBcYFhUVFxcYHSggGBslGxgYIjUhJSkrLi4uFx8zODMsNygtLisBCgoKBQUFDgUFDisZExkrKysrKysrKysrKysrKysrKysrKysrKysrKysrKysrKysrKysrKysrKysrKysrKysrK//AABEIAQwAvAMBIgACEQEDEQH/xAAcAAEAAgMBAQEAAAAAAAAAAAAABgcDBAUCAQj/xABNEAABAwIDBgMEBQgGBgsAAAABAAIDBBEFEiEGBxMxQVEiYXEUMlKBI0KRobEVNWJygrKzwTNjc3SS8AgWhJPR0iQlJjQ2Q1ODosPh/8QAFAEBAAAAAAAAAAAAAAAAAAAAAP/EABQRAQAAAAAAAAAAAAAAAAAAAAD/2gAMAwEAAhEDEQA/ALt9nb8LfsC+cBnwN+wLKiDHwG/C37AnAb8LfsCyIgx8Fvwt+wL7wW/CPsC9og8cJvwj7AnCb8I+wL2iDxwx2H2L7wx2H2L0iDzkHYL7lHZfUQfLJZfUQfLL6iICIiAiIgIiIC1qka/JbKwTjVBnREQEREBERAREQEREBERAREQEREBERAREQEREBYZeazLHJzQZEREBERAREQEREBERAREQEREBERAREQEREBERAWOQarIvD0HtERAREQEREBERAREQEREBERAREQEREBERAREQF5cvS8uQelrYnXNp4ZJpL5ImPkfYXOVjS51h1NgtlcPbv811391qP4TkEbG+LDfimH/su/kpZs/tDT18fEpJRI0GzrXBabXs5rrFpt3C/P27vD8MnbU/laVseXh8G8piJvxM+UA+M6N6H7119yEhbi8zIC50JimuTpdjJG8Jzh0Ov/yKCysd3nUNFUSU8xl4kZAdljLhdzQ8WN9dHBa9Dvaw+aWOJhmzSPaxt4iBme4NFzfTUqq9uWwnaSYVRtAZoBMbuH0fBizat15dtVMcJotmhUQmCQ8USR8L6SqP0mYZNHaHxW56IJrtTt/SYbMIqniZy0PGRmYZSSOd+4K5lDvbw+aVkTDNme5rG3iIGZ5DRc301KgG/e35ThzcuAy/pxH3Xcwmj2aE8JhkPF4kfDGeqP0mYZNDofFbnogm2P7fUlDVNpp+JxXBhGVmYWkcWt1v3BUqVBb3/wA/Q/qUv8V6v1BBsX3qUNLPJBLxs8bix2WO4uOxvqEwjepQ1U8cEXGzyODW5o7C57m+gVS402mO0U4rtKb2iXinxDTI7Lqzxe9l5Kd7NwbOirgNI48fOOD4qk+Pp73h+1BZ2JYhFTRulnkbHG33nvNgP/3yVeVu+yiY60cVRKPja1rB8g9wP3KIb0K+bFMYZQQnwRvbExp5GVwzSSu9AbejD3VjYRusw6CINkpxO63ikluST1IF7NHkEGxstvGosQeI4pCyU8ophkLvJpuWuPkDdauOb0qKjqJKeYTZ4yA7KwEXLQ7Q5tdCFxsU3M07qqKSnkdDCHZpYgS46ajhPJuw373tzC8b3djqRlHUVrY3e0ExXkMjze7mRm7S7L7vkg6lFveoJpY4mCfNI9kbbxgDM9wa25zcrkLqN3gUpxD2C0vGzmO+QZcwbn96/K3koJue2NpKulFTPEXTRznI7O9tuHkezwtcAbHuFyov/F/+0u/gFBZ028OlZX+wvbK2biCO7mAMzOALTmzcjca26qXKkN/WEmKpp6yPTOMjnDpJEc8R9SCf8CsmDathwgV5tbgcQj+sAsWf7zwoNY7w6X8oewtbK6bicO7WgtzWu7xZuQF76dCsO0u8ykoKl1PMyYvaGkljWkWcA4WJcOhUE3F4Y6orKitl1LAWh3eWYlzz6gfvrk70DGNoD7R/RXpuLz/o8rM/LX3b8kFg0++Khke1jY6i7nNaLsbzcQBfxdyrDcVT9FVbNcRnDYc+dmTw1HvZhl5+dlb7kHtcPbr811391qP4Tl3FzNqKJ1RQ1UMYBfJBNGwE2u58bmtBJ5akIPyzR4O+WlnqGatgdCJB2bNnAf6BzAP2leG4yKl9gL4GWnzZKkk5nFzdWW7MLTcAdz1WHdZsLPSRVsWIRMyVDYmZQ8PzNAlD725e+Fp7vNjMQwrEH+Fr6R+Zj3cRtyxpJilyfEOo7Od5IIdtjh7anaeSCQkMlnp2OLdDZ0MINiRzVkUG5+ihljlbJUF0b2Pbd7LZmODhezOVwortzu7xGpxSeqpWtDXOjdG8SiNwLIo23HVpDmnVeMG2KxxlTA+WeUxtlidIDWPcCxrwXgtLvF4QdOqDU37tvicIPWFg+2R6m+Hbn6KGSOVslRmY5j2gvZa7CHC/g5XC5u9PYesxCuimpmMcxsbGuLnhpuHucdD5EK1mjQIKC3wn/r6H9Sl/ivV/KoN6WwVbX4gJ6VrCwRRsu6QMIcxzzoP2hqsWxmx2MwV8EtVNI6FriZGuq3yAjK4DwF1nakIIvXYUyt2mlp5S4MkqJQ4sNj4Y3PFib9WhWhg+6iipaiOeN8+eNwe3M8EXHcZdQoRtTu3xKXEaippg1ofK58b2zcNwBFr3GrTz+1beyuxOMw1tPJUTvMTJGukBq3yXaOfhJs70QcPGqr8m7UOmnFoxMJCef0UzMpePQud/gK/QEMzXtDmODmuALXNNwQeRBHMKJ7wthI8Wjac3DnYCI5bXFjrkeOrb69wfmDV8GxWPUV46Z8mTpwagZPUNeRl+wILvrccp4ZooJZmNlmJETCdXW/DsL2udBqo1vk/M1R6w/wAVihGze6KpnnE2KzEC4cWtkMkryNQHS/UHoSe1uasfeDgktbhstPT5c7uHlzusLMe1xu7XoEEc3C/mx/8AbyfusULiP/a//aXfwCrL3WbOT4dROhqQwPMrnjI7MMpDQNbDsVHG7BVf+sHt1o+BxjJ7/iy8PJ7tu/mglm8zBPbcMnjaLvaOLH+vHrYeouP2lQDNqXDCTQfVM4lv04ds+T/eAOX6nIVITbopxiBeTEKLjZyS+zhBmzlmXLbl4efmgsTdfgnsWGQscLPkHFk/WksQD6Nyj5Kqd5FI2baMRPvkkfSMdbQ5XhjTY9DYq+IK+JxDWPaT0F+YHw/EPRVbvB3d1ldiD6imMQaRHlLpCxwLGgX0abajmg7tPuiw5j2vaJ7tcHD6U82kEdO4U8JVG0O7PF2yxudUNytexzv+kynwtcCRYt10urycEHtEWpi+IMpYJZ5L5ImOe7KLnK0XNh1KDbRV0N8uHdqgefDH/MpHs1tvRYi4tppwXjXhva6N1hzIa4DMPMXQSJFydqNoYsOpzPUB5YHNb4BmN3Gw0JCbMY/FiNOKiAODCXNGcZTdhynQE9UHWRcvaXHosPpnVFRmyNLRZou4lzg0AC4vzv6ArR2Q2yp8UEhps4MZaHtkAabOBykAE6GxHyQSJF5kflBJ6An7FXDd9OHm3gqbf2bf+dBZKLgbL7Y0mJB3ssl3Mtnje0scAeRynmPMXC5Mu8umZX+xSxTxycThZ3tjyXd7jrh5OV122NvrC9tbBNUXH2q2iiw2mdUT5i0FrQ1gBc5zjYNaCQL8zqeQKwbHbUsxSF00MUsbA4sBmDBmI5luRztBy9UHfREQERYqicMbc69ABzJPIDzQfKmcMFzck6NaObj2HmtGqdlyOn8RL2tZGNWtJPP9IgXNz20stiNmXxyavPzDRzyt8uVz1+wDkY4856c/1v8A9ciDt1NOyVtngEcxfoehHYrSbK+AgOzPZ35ub/N4+/1WWiqbrde0OGqBDKHtDmkEHkQvrlzJKd0by+Lr7zeQf69nfpel9FvwTiRuZt/MHmCOYI6FBmUf3g/mqt/u837hUgUf3g/mqu/u837hQVLuf2RpMRjqTVxl5Y6MMIe9lg4OJ90i/Ic1p7yNjPyLNBU0Urwxz/AXG7opWjMAHAeJpAPPsQb3Un/0eT9HW/rw/uvXr/SBxaPgU9MHAycXjOHMtY1j2Antcv09Cg2N4mL+27NxVFgDI6AuA5B4fleP8QK6+5D80R/2k375UUx+idDsjTteLEuifY9BLM6Qfc4KT7lpQzBWucbNa+ck9gHkkoItv7xkySwUUeuX6V7R1e+7Im272zG36QXF3eVEmEY37NUeHPaCTtmeA+J1/UgftlRqq2qz4oa+SNsn03FbG8lgsz+hBNjbKAzpzam2e1n5UqW1HCbDIGNackhffISWO1AsRf7h2QfqWq/o3/qu/BfmbdrDhz5ZPyqWiPhDh5nPZ47i9shuTZfoDZnGhXYdFUaXfF4wOkjQWyN+TgV+Z8DwR9VDUvj1NPE2Ytt7zA4B/wAw0l3yQS7d5kbtEwUBcafNMGk3uYOG4631tmDef6Kle/fZrMxldEPEzLHNb4CbRv06hxt+0Oy9bgn0zoZskYFU0jiPOpdE43YW390XBBA6gE8wrQxalZNBLHI0OY9j2uaeoIIKD86Y9tLU426hpQPG0NZ+vO7wulPkGAHy8a/Q+A4UyjpoqeL3Y2hoPUnq4+ZNz81Se4SlY/EJXuF3Rw3Yexe4NJ9bXHzKvtARFhqKgM58z7rRqXHsB/kBBkkkDQS42A5krTjuTxHi3/ptP1R8RHxH7hp3v8sSQ+W1x7rBqG+Z+J3n06dz8nls0uPQcv5IMlsxuVxdrKhsbYSfqysJ8g67Lny8X3L5/rTCWZmOv37g9QfMKC7W7R+1sdBAL30fIR4QPhHd3TyQWNTP1XWhdoqx3ebUCoj9nnNqiK7XB2ucN0zt7nuPn1Vi0sl0G6Rdc+pw1j3XIN/Jzm/blOq6AKwSzgGyDYXJ2sw99TQVMEVs8sMjGXNhme0gXPQXK6yIPz3Tbq8YiuInsjvzyVL2Xt3yjVd7Zfc1JxhLicrHtBDjEwueZCOkkjgPD3A58rq5kQRPeVs/LX4e6npgzPniIDjlGVjrnWxtoo/Q7I10GAPoYxEKiR7wTxCGiOR93eLLe5bccuqsxEEB3Y7B/k+nkFWyJ80j7nQSBrGizGgkep+fku1thspFWUU0McUbZHNvG4NDbSN8TLkC4FwAfIlSREEA3XbNVmH088FXw8jjniyPL7Oc2zwbtFho0/auZun2CqsNnmfViItfEIwGPL7nMDqC0aWVpIgqXBd3tZh2L+0UfCNLmILHSFruBJYuZlykXaeWv1ArXnbdrgOZBH2he0QVlsnwsHjtNS1EQbmE05Y2bO+Qst/3fM4RgMNswHPrqs9dvcpmTZYYZZosoPFZZhJJNwGS5SbW8uqnlbBmF2mzhyP4g9wqm2u2bljmnqopmgWfI+GVvhIykyBh1tfU2tz6oOzjG9ul9nd7M5wn8NmSxu5EgOIc0FhIFza+tuvJY9nNvYKgWMgEh0cXe8fLMenl9ijex2zlJjcTzLJNHUR2JbHwWtDXHRzRkJIuCPEbjpbRcHbbd7UYcDIHcWAXPEAsW+T265fW9vRBc8eOwj62Y/55rjY/tqyNruQsNCSD/kqkqCmq8odDxnD+rcZbfstJLfmFgqKl5l+mJc8fVdcH/CQCD8kE4wbBpq6Qvu6OJzvcFxmvqXOt5dlNp8NhggLWhoABGgHPyv1UCw7bzhxiNrcmUDW9hp69VqV+1kszCxhawW95x531uOyDrYHRsqZJCHFk8brskZ4XNcALkHqCe/cqX7H4tV1LnsmcAI3FrnNADn8iOlmixvfn2sqowiWaklE0Ts7vrC97jmb/APFWJsHjnHq5hEcuZsZIeNWuBdfT0t9yC2WHRaszdVmgbZoF7+Z6+a9OQZ0REBERAREQEREBERAREQFFdvMLMtFUBg1MT7fJt/5KVLHMy4/H0KCidy2Hz/lF0kYtDGxzJieRzjwhvclwDvIeoV7SxBwIcAQdCDrcdiuFsXhTaKn4TbX4s5JAAuBK5rL+kYY35LvTR5mkG4vpcGx+RCCgd5mxDKCYTQC1PIdAP/Kedcv6p6duXZYosFrHRNMNUJGEDwSHiN16ZZA4WVtYxsFS1EbmOYQHWJs5w1BuDppzVfYjs7UYMC7WalBuXczGOudvw/pD7kEYnwyVl+PhrXN70xdAb9T4Ls+WRansFE91mVEtO74amJrx/jaWkdPqn8VKaPaySoOWkiueRkf4Wj16n0XYo9jnVB4tXJxX28LdGtHo3+ZuggA2em96F0M/YwzAOsP0Zg0jn0v818jqaihkzlr4n6azMLRpYgF9rEc+XdTbGt3seRzohkcBfQgXI1HL8VxKTCqtkEcsFTIcwLuGTm8I0B8xYDRB3ML3tSADj07ZB9Z8by0DsQ2zr/cpBFvWoyAXNmB7ZWn78yrWaKZxvLRwS8vFG3gP6XOaMtcSfXmfKy1ZqOnvrSV7D2bZw+Rc1x+9B+m0REBERAREQEREBERAREQEKIgjTa8xzzt0vxWMbfu9rHE2/av8lI43hwuDceShm3NBJE5tXAC4MIdMwc7BpYJAPJpsfIA9Ct3ZDFxJTx26Nb+A1QSheJIw4EEAg6EHW4PQpHKHL2grjH93hjeZsNcIzqXQOH0bj+hbVhv01HYBcyk2zdSAMroHxOvbMR4fk7kR6K2Stapomye8EFYS7SOxBrooGSjNcGTLo0fWdfqbHQdb+q7+CYOW62sAA1o55WtFg26krMIAN+Y7LaEFuQQRmvwEEF0bbO6iw1+XdaRpB2+2xU2DfJcqqw8lxLbWPlfVB3UREBERAREQEREBERAREQEREHwhRuswPgPMlK3Q+/CLAXvfNH0B/R5Hy6yVeXjRBwaHEMwFjcag9CCOhB1B8l1qaqzBRbamndTu9ph8hK08j0Dj+F/Tzv6wLH45rAENf8JI19O/+eSCXg3X1aLJCtmOW/NBlXlwXoIUGIr5ZZbLwQgyoiICIiAiIgIiICIiAiIgIiICIiDRxSjE0b2O5OaWn5iypORjoiWuHuktve1i02/Ec1e8gVSbfYUY6ovtZsviB87WcPuv80Hc2a2ovliqTY8myHkelndj58j5KYxyd1Rznlpte9u+qmOyu0+W0Uzrs5NcebfI92/h6cgsmKVZwVzIZdNDp0K3I5UGYr4UDrr4QgyIiICIiAiIgIiICIiAiIgIiICIiD4QuXi+HMqGFkrcw+8eYXVWCYIKtxnYySIl0H0je2mYD06/JRYtINjdpBIt1CvNzQo7tFszHVAm2WTo4fzCCNbLbS8EiKd30Z91x+p5E/D+HpysJknZU/iWDy05yygjsbaOt8J6lSDZfafghsU5Jj5NdbVnke7fw/ALFbIvfHIWrHIHAOabg6gjUEdLFZM10HSREQEREBERAREQEREBERAREQEREBeXi4XpEGkQvDwtmdnVYHNug59bStmaWSNDmnoe/cdvVV9tJs26E5mG8fxW1b2DrfirODfJYJoQb3FweYPIhBW+A47JTaNOeM+8w9DzJbf3T5KeYficU7A9kgtysbAgjoQeRUM2r2cNPeanBMZ/pGc8o+IeQ+70URDu2o6IP0KiIgIiICIiAiIgIiICIiAiIgIiICIiD4tWaOy215e24sg1LrG5ZXtssdkGFzVAcY2EkdK51M5jY3a5XX8JPMC3T/irFyL6GIN5ERAREQEREBERAREQEREBERAREQEREBERB4ey618q21hkbqgxhq9AFZAmQIP/2Q=="/>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MY" sz="1013"/>
          </a:p>
        </p:txBody>
      </p:sp>
      <p:graphicFrame>
        <p:nvGraphicFramePr>
          <p:cNvPr id="4" name="Table 3"/>
          <p:cNvGraphicFramePr>
            <a:graphicFrameLocks noGrp="1"/>
          </p:cNvGraphicFramePr>
          <p:nvPr>
            <p:extLst>
              <p:ext uri="{D42A27DB-BD31-4B8C-83A1-F6EECF244321}">
                <p14:modId xmlns:p14="http://schemas.microsoft.com/office/powerpoint/2010/main" val="3352299385"/>
              </p:ext>
            </p:extLst>
          </p:nvPr>
        </p:nvGraphicFramePr>
        <p:xfrm>
          <a:off x="5819478" y="3446071"/>
          <a:ext cx="1845367" cy="527114"/>
        </p:xfrm>
        <a:graphic>
          <a:graphicData uri="http://schemas.openxmlformats.org/drawingml/2006/table">
            <a:tbl>
              <a:tblPr firstRow="1" firstCol="1" bandRow="1">
                <a:tableStyleId>{5C22544A-7EE6-4342-B048-85BDC9FD1C3A}</a:tableStyleId>
              </a:tblPr>
              <a:tblGrid>
                <a:gridCol w="1845367">
                  <a:extLst>
                    <a:ext uri="{9D8B030D-6E8A-4147-A177-3AD203B41FA5}">
                      <a16:colId xmlns:a16="http://schemas.microsoft.com/office/drawing/2014/main" val="20000"/>
                    </a:ext>
                  </a:extLst>
                </a:gridCol>
              </a:tblGrid>
              <a:tr h="272855">
                <a:tc>
                  <a:txBody>
                    <a:bodyPr/>
                    <a:lstStyle/>
                    <a:p>
                      <a:pPr algn="ctr">
                        <a:lnSpc>
                          <a:spcPct val="115000"/>
                        </a:lnSpc>
                        <a:spcBef>
                          <a:spcPts val="200"/>
                        </a:spcBef>
                        <a:spcAft>
                          <a:spcPts val="200"/>
                        </a:spcAft>
                      </a:pPr>
                      <a:r>
                        <a:rPr lang="en-GB" sz="1400" b="1" dirty="0">
                          <a:solidFill>
                            <a:schemeClr val="tx1"/>
                          </a:solidFill>
                          <a:effectLst/>
                        </a:rPr>
                        <a:t>Clinical Placement </a:t>
                      </a:r>
                    </a:p>
                    <a:p>
                      <a:pPr algn="ctr">
                        <a:lnSpc>
                          <a:spcPct val="115000"/>
                        </a:lnSpc>
                        <a:spcBef>
                          <a:spcPts val="200"/>
                        </a:spcBef>
                        <a:spcAft>
                          <a:spcPts val="200"/>
                        </a:spcAft>
                      </a:pPr>
                      <a:r>
                        <a:rPr lang="en-GB" sz="1400" b="1" dirty="0">
                          <a:solidFill>
                            <a:schemeClr val="tx1"/>
                          </a:solidFill>
                          <a:effectLst/>
                        </a:rPr>
                        <a:t>800 hours</a:t>
                      </a:r>
                    </a:p>
                  </a:txBody>
                  <a:tcPr marL="38576" marR="38576" marT="0" marB="0">
                    <a:solidFill>
                      <a:schemeClr val="accent4">
                        <a:lumMod val="60000"/>
                        <a:lumOff val="40000"/>
                      </a:schemeClr>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1703527" y="3351174"/>
            <a:ext cx="1990920" cy="715581"/>
          </a:xfrm>
          <a:prstGeom prst="rect">
            <a:avLst/>
          </a:prstGeom>
          <a:solidFill>
            <a:schemeClr val="accent6"/>
          </a:solidFill>
        </p:spPr>
        <p:txBody>
          <a:bodyPr wrap="square">
            <a:spAutoFit/>
          </a:bodyPr>
          <a:lstStyle/>
          <a:p>
            <a:pPr algn="ctr"/>
            <a:r>
              <a:rPr lang="en-GB" sz="1350" b="1" dirty="0"/>
              <a:t>Food Service Placement </a:t>
            </a:r>
          </a:p>
          <a:p>
            <a:pPr algn="ctr"/>
            <a:r>
              <a:rPr lang="en-GB" sz="1350" b="1" dirty="0"/>
              <a:t>160 hours</a:t>
            </a:r>
          </a:p>
          <a:p>
            <a:pPr algn="ctr"/>
            <a:endParaRPr lang="en-GB" sz="1350" b="1" dirty="0"/>
          </a:p>
        </p:txBody>
      </p:sp>
      <p:sp>
        <p:nvSpPr>
          <p:cNvPr id="9" name="Rectangle 8"/>
          <p:cNvSpPr/>
          <p:nvPr/>
        </p:nvSpPr>
        <p:spPr>
          <a:xfrm>
            <a:off x="3828051" y="3389376"/>
            <a:ext cx="1857823" cy="621452"/>
          </a:xfrm>
          <a:prstGeom prst="rect">
            <a:avLst/>
          </a:prstGeom>
          <a:solidFill>
            <a:schemeClr val="accent2"/>
          </a:solidFill>
        </p:spPr>
        <p:txBody>
          <a:bodyPr wrap="square">
            <a:spAutoFit/>
          </a:bodyPr>
          <a:lstStyle/>
          <a:p>
            <a:pPr algn="ctr">
              <a:lnSpc>
                <a:spcPct val="115000"/>
              </a:lnSpc>
              <a:spcBef>
                <a:spcPts val="150"/>
              </a:spcBef>
              <a:spcAft>
                <a:spcPts val="150"/>
              </a:spcAft>
            </a:pPr>
            <a:r>
              <a:rPr lang="en-GB" sz="1350" b="1" dirty="0"/>
              <a:t>Community Dietetics</a:t>
            </a:r>
          </a:p>
          <a:p>
            <a:pPr algn="ctr">
              <a:lnSpc>
                <a:spcPct val="115000"/>
              </a:lnSpc>
              <a:spcBef>
                <a:spcPts val="150"/>
              </a:spcBef>
              <a:spcAft>
                <a:spcPts val="150"/>
              </a:spcAft>
            </a:pPr>
            <a:r>
              <a:rPr lang="en-GB" sz="1350" b="1" dirty="0"/>
              <a:t>160 hours</a:t>
            </a:r>
          </a:p>
        </p:txBody>
      </p:sp>
      <p:sp>
        <p:nvSpPr>
          <p:cNvPr id="18" name="TextBox 17"/>
          <p:cNvSpPr txBox="1"/>
          <p:nvPr/>
        </p:nvSpPr>
        <p:spPr>
          <a:xfrm>
            <a:off x="3566382" y="5794028"/>
            <a:ext cx="3191393" cy="523220"/>
          </a:xfrm>
          <a:prstGeom prst="rect">
            <a:avLst/>
          </a:prstGeom>
          <a:solidFill>
            <a:schemeClr val="bg1"/>
          </a:solidFill>
        </p:spPr>
        <p:txBody>
          <a:bodyPr wrap="square" rtlCol="0">
            <a:spAutoFit/>
          </a:bodyPr>
          <a:lstStyle/>
          <a:p>
            <a:pPr algn="ctr"/>
            <a:r>
              <a:rPr lang="en-US" sz="2800" b="1" dirty="0"/>
              <a:t>TOTAL 1240 hours</a:t>
            </a:r>
            <a:endParaRPr lang="en-MY" sz="2800" b="1" dirty="0"/>
          </a:p>
        </p:txBody>
      </p:sp>
      <p:sp>
        <p:nvSpPr>
          <p:cNvPr id="2" name="Right Brace 1"/>
          <p:cNvSpPr/>
          <p:nvPr/>
        </p:nvSpPr>
        <p:spPr>
          <a:xfrm>
            <a:off x="7755099" y="1715635"/>
            <a:ext cx="632012" cy="36497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sz="1350"/>
          </a:p>
        </p:txBody>
      </p:sp>
      <p:sp>
        <p:nvSpPr>
          <p:cNvPr id="6" name="Rectangle 5"/>
          <p:cNvSpPr/>
          <p:nvPr/>
        </p:nvSpPr>
        <p:spPr>
          <a:xfrm>
            <a:off x="8404771" y="908721"/>
            <a:ext cx="2263229" cy="5632311"/>
          </a:xfrm>
          <a:prstGeom prst="rect">
            <a:avLst/>
          </a:prstGeom>
        </p:spPr>
        <p:txBody>
          <a:bodyPr wrap="square">
            <a:spAutoFit/>
          </a:bodyPr>
          <a:lstStyle/>
          <a:p>
            <a:r>
              <a:rPr lang="en-MY" i="1" dirty="0">
                <a:latin typeface="+mj-lt"/>
              </a:rPr>
              <a:t>Provision of Service and application of knowledge</a:t>
            </a:r>
          </a:p>
          <a:p>
            <a:endParaRPr lang="en-MY" i="1" dirty="0">
              <a:latin typeface="+mj-lt"/>
            </a:endParaRPr>
          </a:p>
          <a:p>
            <a:r>
              <a:rPr lang="en-MY" i="1" dirty="0">
                <a:latin typeface="+mj-lt"/>
              </a:rPr>
              <a:t>Developing practice and application of research</a:t>
            </a:r>
          </a:p>
          <a:p>
            <a:endParaRPr lang="en-MY" i="1" dirty="0">
              <a:latin typeface="+mj-lt"/>
            </a:endParaRPr>
          </a:p>
          <a:p>
            <a:r>
              <a:rPr lang="en-MY" i="1" dirty="0">
                <a:latin typeface="+mj-lt"/>
              </a:rPr>
              <a:t>Adopting an evidence-based approach to dietetic practice</a:t>
            </a:r>
          </a:p>
          <a:p>
            <a:endParaRPr lang="en-MY" i="1" dirty="0">
              <a:latin typeface="+mj-lt"/>
            </a:endParaRPr>
          </a:p>
          <a:p>
            <a:r>
              <a:rPr lang="en-MY" i="1" dirty="0">
                <a:latin typeface="+mj-lt"/>
              </a:rPr>
              <a:t>Communication</a:t>
            </a:r>
          </a:p>
          <a:p>
            <a:endParaRPr lang="en-MY" i="1" dirty="0">
              <a:latin typeface="+mj-lt"/>
            </a:endParaRPr>
          </a:p>
          <a:p>
            <a:r>
              <a:rPr lang="en-MY" i="1" dirty="0">
                <a:latin typeface="+mj-lt"/>
              </a:rPr>
              <a:t>Quality in practice</a:t>
            </a:r>
          </a:p>
          <a:p>
            <a:endParaRPr lang="en-MY" i="1" dirty="0">
              <a:latin typeface="+mj-lt"/>
            </a:endParaRPr>
          </a:p>
          <a:p>
            <a:r>
              <a:rPr lang="en-MY" i="1" dirty="0">
                <a:latin typeface="+mj-lt"/>
              </a:rPr>
              <a:t>Continued competence and professional accountability</a:t>
            </a:r>
          </a:p>
        </p:txBody>
      </p:sp>
      <p:pic>
        <p:nvPicPr>
          <p:cNvPr id="10" name="Picture 9"/>
          <p:cNvPicPr>
            <a:picLocks noChangeAspect="1"/>
          </p:cNvPicPr>
          <p:nvPr/>
        </p:nvPicPr>
        <p:blipFill>
          <a:blip r:embed="rId3"/>
          <a:stretch>
            <a:fillRect/>
          </a:stretch>
        </p:blipFill>
        <p:spPr>
          <a:xfrm>
            <a:off x="2112595" y="5567916"/>
            <a:ext cx="1353429" cy="975445"/>
          </a:xfrm>
          <a:prstGeom prst="rect">
            <a:avLst/>
          </a:prstGeom>
        </p:spPr>
      </p:pic>
    </p:spTree>
    <p:extLst>
      <p:ext uri="{BB962C8B-B14F-4D97-AF65-F5344CB8AC3E}">
        <p14:creationId xmlns:p14="http://schemas.microsoft.com/office/powerpoint/2010/main" val="28249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5B72-5E16-4FC3-8DD9-918768ABBD42}"/>
              </a:ext>
            </a:extLst>
          </p:cNvPr>
          <p:cNvSpPr>
            <a:spLocks noGrp="1"/>
          </p:cNvSpPr>
          <p:nvPr>
            <p:ph type="title"/>
          </p:nvPr>
        </p:nvSpPr>
        <p:spPr/>
        <p:txBody>
          <a:bodyPr/>
          <a:lstStyle/>
          <a:p>
            <a:r>
              <a:rPr lang="en-MY" b="1" dirty="0"/>
              <a:t>Acknowledgements </a:t>
            </a:r>
          </a:p>
        </p:txBody>
      </p:sp>
      <p:sp>
        <p:nvSpPr>
          <p:cNvPr id="3" name="Content Placeholder 2">
            <a:extLst>
              <a:ext uri="{FF2B5EF4-FFF2-40B4-BE49-F238E27FC236}">
                <a16:creationId xmlns:a16="http://schemas.microsoft.com/office/drawing/2014/main" id="{62528623-8E27-4395-ADAF-0C671E50F03B}"/>
              </a:ext>
            </a:extLst>
          </p:cNvPr>
          <p:cNvSpPr>
            <a:spLocks noGrp="1"/>
          </p:cNvSpPr>
          <p:nvPr>
            <p:ph idx="1"/>
          </p:nvPr>
        </p:nvSpPr>
        <p:spPr/>
        <p:txBody>
          <a:bodyPr/>
          <a:lstStyle/>
          <a:p>
            <a:pPr algn="ctr">
              <a:spcBef>
                <a:spcPct val="0"/>
              </a:spcBef>
              <a:buNone/>
            </a:pPr>
            <a:r>
              <a:rPr lang="en-MY" dirty="0">
                <a:solidFill>
                  <a:schemeClr val="accent1">
                    <a:lumMod val="50000"/>
                  </a:schemeClr>
                </a:solidFill>
                <a:latin typeface="+mj-lt"/>
              </a:rPr>
              <a:t>Professor Winnie Chee </a:t>
            </a:r>
            <a:r>
              <a:rPr lang="en-US" altLang="en-US" dirty="0">
                <a:solidFill>
                  <a:schemeClr val="accent1">
                    <a:lumMod val="50000"/>
                  </a:schemeClr>
                </a:solidFill>
                <a:latin typeface="+mj-lt"/>
              </a:rPr>
              <a:t>Winnie Chee, PhD, FNSM,FMDA</a:t>
            </a:r>
          </a:p>
          <a:p>
            <a:pPr algn="ctr">
              <a:spcBef>
                <a:spcPct val="0"/>
              </a:spcBef>
              <a:buNone/>
            </a:pPr>
            <a:r>
              <a:rPr lang="en-US" altLang="en-US" dirty="0">
                <a:solidFill>
                  <a:schemeClr val="accent1">
                    <a:lumMod val="50000"/>
                  </a:schemeClr>
                </a:solidFill>
                <a:latin typeface="+mj-lt"/>
              </a:rPr>
              <a:t>Professor, Nutrition &amp; Dietetics, IMU</a:t>
            </a:r>
          </a:p>
          <a:p>
            <a:pPr algn="ctr">
              <a:spcBef>
                <a:spcPct val="0"/>
              </a:spcBef>
              <a:buNone/>
            </a:pPr>
            <a:r>
              <a:rPr lang="en-US" altLang="en-US" dirty="0">
                <a:solidFill>
                  <a:schemeClr val="accent1">
                    <a:lumMod val="50000"/>
                  </a:schemeClr>
                </a:solidFill>
                <a:latin typeface="+mj-lt"/>
              </a:rPr>
              <a:t>President, Malaysian Dietitians’ Association</a:t>
            </a:r>
          </a:p>
          <a:p>
            <a:endParaRPr lang="en-MY" dirty="0">
              <a:latin typeface="+mj-lt"/>
            </a:endParaRPr>
          </a:p>
        </p:txBody>
      </p:sp>
      <p:pic>
        <p:nvPicPr>
          <p:cNvPr id="4" name="Picture 3">
            <a:extLst>
              <a:ext uri="{FF2B5EF4-FFF2-40B4-BE49-F238E27FC236}">
                <a16:creationId xmlns:a16="http://schemas.microsoft.com/office/drawing/2014/main" id="{9C11953D-2FDF-4CFC-BAE6-8A330E961BF2}"/>
              </a:ext>
            </a:extLst>
          </p:cNvPr>
          <p:cNvPicPr>
            <a:picLocks noChangeAspect="1"/>
          </p:cNvPicPr>
          <p:nvPr/>
        </p:nvPicPr>
        <p:blipFill>
          <a:blip r:embed="rId2"/>
          <a:stretch>
            <a:fillRect/>
          </a:stretch>
        </p:blipFill>
        <p:spPr>
          <a:xfrm>
            <a:off x="4925466" y="3429000"/>
            <a:ext cx="2341067" cy="1463167"/>
          </a:xfrm>
          <a:prstGeom prst="rect">
            <a:avLst/>
          </a:prstGeom>
        </p:spPr>
      </p:pic>
      <p:pic>
        <p:nvPicPr>
          <p:cNvPr id="5" name="Picture 1">
            <a:extLst>
              <a:ext uri="{FF2B5EF4-FFF2-40B4-BE49-F238E27FC236}">
                <a16:creationId xmlns:a16="http://schemas.microsoft.com/office/drawing/2014/main" id="{B335388A-CF82-4CCF-AB3A-F426667062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5252720"/>
            <a:ext cx="12192000" cy="160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0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5491720"/>
              </p:ext>
            </p:extLst>
          </p:nvPr>
        </p:nvGraphicFramePr>
        <p:xfrm>
          <a:off x="200025" y="1384680"/>
          <a:ext cx="5751959" cy="4611484"/>
        </p:xfrm>
        <a:graphic>
          <a:graphicData uri="http://schemas.openxmlformats.org/drawingml/2006/table">
            <a:tbl>
              <a:tblPr firstRow="1" firstCol="1" bandRow="1">
                <a:tableStyleId>{5C22544A-7EE6-4342-B048-85BDC9FD1C3A}</a:tableStyleId>
              </a:tblPr>
              <a:tblGrid>
                <a:gridCol w="1357661">
                  <a:extLst>
                    <a:ext uri="{9D8B030D-6E8A-4147-A177-3AD203B41FA5}">
                      <a16:colId xmlns:a16="http://schemas.microsoft.com/office/drawing/2014/main" val="20000"/>
                    </a:ext>
                  </a:extLst>
                </a:gridCol>
                <a:gridCol w="4394298">
                  <a:extLst>
                    <a:ext uri="{9D8B030D-6E8A-4147-A177-3AD203B41FA5}">
                      <a16:colId xmlns:a16="http://schemas.microsoft.com/office/drawing/2014/main" val="20001"/>
                    </a:ext>
                  </a:extLst>
                </a:gridCol>
              </a:tblGrid>
              <a:tr h="569849">
                <a:tc>
                  <a:txBody>
                    <a:bodyPr/>
                    <a:lstStyle/>
                    <a:p>
                      <a:pPr algn="ctr">
                        <a:lnSpc>
                          <a:spcPct val="115000"/>
                        </a:lnSpc>
                        <a:spcBef>
                          <a:spcPts val="200"/>
                        </a:spcBef>
                        <a:spcAft>
                          <a:spcPts val="200"/>
                        </a:spcAft>
                      </a:pPr>
                      <a:r>
                        <a:rPr lang="en-GB" sz="1500" dirty="0">
                          <a:effectLst/>
                        </a:rPr>
                        <a:t>Groups</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6"/>
                    </a:solidFill>
                  </a:tcPr>
                </a:tc>
                <a:tc>
                  <a:txBody>
                    <a:bodyPr/>
                    <a:lstStyle/>
                    <a:p>
                      <a:pPr algn="ctr">
                        <a:lnSpc>
                          <a:spcPct val="115000"/>
                        </a:lnSpc>
                        <a:spcBef>
                          <a:spcPts val="200"/>
                        </a:spcBef>
                        <a:spcAft>
                          <a:spcPts val="200"/>
                        </a:spcAft>
                      </a:pPr>
                      <a:r>
                        <a:rPr lang="en-GB" sz="1500" dirty="0">
                          <a:effectLst/>
                          <a:latin typeface="+mn-lt"/>
                          <a:ea typeface="+mn-ea"/>
                          <a:cs typeface="+mn-cs"/>
                        </a:rPr>
                        <a:t>Courses</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solidFill>
                      <a:schemeClr val="accent6"/>
                    </a:solidFill>
                  </a:tcPr>
                </a:tc>
                <a:extLst>
                  <a:ext uri="{0D108BD9-81ED-4DB2-BD59-A6C34878D82A}">
                    <a16:rowId xmlns:a16="http://schemas.microsoft.com/office/drawing/2014/main" val="10000"/>
                  </a:ext>
                </a:extLst>
              </a:tr>
              <a:tr h="2176265">
                <a:tc>
                  <a:txBody>
                    <a:bodyPr/>
                    <a:lstStyle/>
                    <a:p>
                      <a:pPr>
                        <a:lnSpc>
                          <a:spcPct val="115000"/>
                        </a:lnSpc>
                        <a:spcBef>
                          <a:spcPts val="200"/>
                        </a:spcBef>
                        <a:spcAft>
                          <a:spcPts val="200"/>
                        </a:spcAft>
                      </a:pPr>
                      <a:r>
                        <a:rPr lang="en-GB" sz="1500" dirty="0">
                          <a:effectLst/>
                        </a:rPr>
                        <a:t>Basic</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sciences</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500" dirty="0">
                          <a:effectLst/>
                        </a:rPr>
                        <a:t>Anatomy and Physiology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Basic Pathology/Pathophysiology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Pharmacology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Immunology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Genetics</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500" dirty="0">
                          <a:effectLst/>
                        </a:rPr>
                        <a:t>Biochemistry /Clinical Biochemistry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500" dirty="0">
                          <a:effectLst/>
                        </a:rPr>
                        <a:t>Microbiology/Food microbiology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accent1">
                        <a:lumMod val="20000"/>
                        <a:lumOff val="80000"/>
                      </a:schemeClr>
                    </a:solidFill>
                  </a:tcPr>
                </a:tc>
                <a:extLst>
                  <a:ext uri="{0D108BD9-81ED-4DB2-BD59-A6C34878D82A}">
                    <a16:rowId xmlns:a16="http://schemas.microsoft.com/office/drawing/2014/main" val="10001"/>
                  </a:ext>
                </a:extLst>
              </a:tr>
              <a:tr h="932685">
                <a:tc>
                  <a:txBody>
                    <a:bodyPr/>
                    <a:lstStyle/>
                    <a:p>
                      <a:pPr>
                        <a:lnSpc>
                          <a:spcPct val="115000"/>
                        </a:lnSpc>
                        <a:spcBef>
                          <a:spcPts val="200"/>
                        </a:spcBef>
                        <a:spcAft>
                          <a:spcPts val="200"/>
                        </a:spcAft>
                      </a:pPr>
                      <a:r>
                        <a:rPr lang="en-GB" sz="1500" dirty="0">
                          <a:effectLst/>
                        </a:rPr>
                        <a:t>Food</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500" dirty="0">
                          <a:effectLst/>
                        </a:rPr>
                        <a:t>Food Science</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Food Preparation</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Catering and Food Service Management</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accent1">
                        <a:lumMod val="20000"/>
                        <a:lumOff val="80000"/>
                      </a:schemeClr>
                    </a:solidFill>
                  </a:tcPr>
                </a:tc>
                <a:extLst>
                  <a:ext uri="{0D108BD9-81ED-4DB2-BD59-A6C34878D82A}">
                    <a16:rowId xmlns:a16="http://schemas.microsoft.com/office/drawing/2014/main" val="10008"/>
                  </a:ext>
                </a:extLst>
              </a:tr>
              <a:tr h="932685">
                <a:tc>
                  <a:txBody>
                    <a:bodyPr/>
                    <a:lstStyle/>
                    <a:p>
                      <a:pPr>
                        <a:lnSpc>
                          <a:spcPct val="115000"/>
                        </a:lnSpc>
                        <a:spcBef>
                          <a:spcPts val="200"/>
                        </a:spcBef>
                        <a:spcAft>
                          <a:spcPts val="200"/>
                        </a:spcAft>
                      </a:pPr>
                      <a:r>
                        <a:rPr lang="en-GB" sz="1500" dirty="0">
                          <a:effectLst/>
                        </a:rPr>
                        <a:t>Social</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500" dirty="0">
                          <a:effectLst/>
                        </a:rPr>
                        <a:t>Developmental Psychology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Behaviour Counselling</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500" dirty="0">
                          <a:effectLst/>
                        </a:rPr>
                        <a:t>Nutritional Anthropology</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44529630"/>
              </p:ext>
            </p:extLst>
          </p:nvPr>
        </p:nvGraphicFramePr>
        <p:xfrm>
          <a:off x="6002381" y="1412776"/>
          <a:ext cx="5751959" cy="4813292"/>
        </p:xfrm>
        <a:graphic>
          <a:graphicData uri="http://schemas.openxmlformats.org/drawingml/2006/table">
            <a:tbl>
              <a:tblPr firstRow="1" firstCol="1" bandRow="1">
                <a:tableStyleId>{5C22544A-7EE6-4342-B048-85BDC9FD1C3A}</a:tableStyleId>
              </a:tblPr>
              <a:tblGrid>
                <a:gridCol w="2071665">
                  <a:extLst>
                    <a:ext uri="{9D8B030D-6E8A-4147-A177-3AD203B41FA5}">
                      <a16:colId xmlns:a16="http://schemas.microsoft.com/office/drawing/2014/main" val="20000"/>
                    </a:ext>
                  </a:extLst>
                </a:gridCol>
                <a:gridCol w="3680294">
                  <a:extLst>
                    <a:ext uri="{9D8B030D-6E8A-4147-A177-3AD203B41FA5}">
                      <a16:colId xmlns:a16="http://schemas.microsoft.com/office/drawing/2014/main" val="20001"/>
                    </a:ext>
                  </a:extLst>
                </a:gridCol>
              </a:tblGrid>
              <a:tr h="1144155">
                <a:tc>
                  <a:txBody>
                    <a:bodyPr/>
                    <a:lstStyle/>
                    <a:p>
                      <a:pPr>
                        <a:lnSpc>
                          <a:spcPct val="115000"/>
                        </a:lnSpc>
                        <a:spcBef>
                          <a:spcPts val="200"/>
                        </a:spcBef>
                        <a:spcAft>
                          <a:spcPts val="200"/>
                        </a:spcAft>
                      </a:pPr>
                      <a:r>
                        <a:rPr lang="en-GB" sz="1400" b="1" dirty="0">
                          <a:effectLst/>
                        </a:rPr>
                        <a:t>Nutrition</a:t>
                      </a:r>
                      <a:endParaRPr lang="en-MY" sz="2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0" dirty="0">
                          <a:solidFill>
                            <a:schemeClr val="tx1"/>
                          </a:solidFill>
                          <a:effectLst/>
                        </a:rPr>
                        <a:t>Nutrition and Health</a:t>
                      </a:r>
                      <a:endParaRPr lang="en-MY"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solidFill>
                            <a:schemeClr val="tx1"/>
                          </a:solidFill>
                          <a:effectLst/>
                        </a:rPr>
                        <a:t>Nutrition in Lifecycle</a:t>
                      </a:r>
                      <a:endParaRPr lang="en-MY"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solidFill>
                            <a:schemeClr val="tx1"/>
                          </a:solidFill>
                          <a:effectLst/>
                        </a:rPr>
                        <a:t>Assessment of Nutritional Status</a:t>
                      </a:r>
                      <a:endParaRPr lang="en-MY"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solidFill>
                            <a:schemeClr val="tx1"/>
                          </a:solidFill>
                          <a:effectLst/>
                        </a:rPr>
                        <a:t>Nutrition Education/Promotion</a:t>
                      </a:r>
                      <a:endParaRPr lang="en-MY" sz="2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accent1">
                        <a:lumMod val="20000"/>
                        <a:lumOff val="80000"/>
                      </a:schemeClr>
                    </a:solidFill>
                  </a:tcPr>
                </a:tc>
                <a:extLst>
                  <a:ext uri="{0D108BD9-81ED-4DB2-BD59-A6C34878D82A}">
                    <a16:rowId xmlns:a16="http://schemas.microsoft.com/office/drawing/2014/main" val="10000"/>
                  </a:ext>
                </a:extLst>
              </a:tr>
              <a:tr h="254193">
                <a:tc rowSpan="4">
                  <a:txBody>
                    <a:bodyPr/>
                    <a:lstStyle/>
                    <a:p>
                      <a:pPr>
                        <a:lnSpc>
                          <a:spcPct val="115000"/>
                        </a:lnSpc>
                        <a:spcBef>
                          <a:spcPts val="200"/>
                        </a:spcBef>
                        <a:spcAft>
                          <a:spcPts val="200"/>
                        </a:spcAft>
                      </a:pPr>
                      <a:r>
                        <a:rPr lang="en-GB" sz="1400" dirty="0">
                          <a:effectLst/>
                        </a:rPr>
                        <a:t>Dietetics</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Medical Nutrition Therapy</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FFC000"/>
                    </a:solidFill>
                  </a:tcPr>
                </a:tc>
                <a:extLst>
                  <a:ext uri="{0D108BD9-81ED-4DB2-BD59-A6C34878D82A}">
                    <a16:rowId xmlns:a16="http://schemas.microsoft.com/office/drawing/2014/main" val="10004"/>
                  </a:ext>
                </a:extLst>
              </a:tr>
              <a:tr h="254193">
                <a:tc vMerge="1">
                  <a:txBody>
                    <a:bodyPr/>
                    <a:lstStyle/>
                    <a:p>
                      <a:pPr>
                        <a:lnSpc>
                          <a:spcPct val="115000"/>
                        </a:lnSpc>
                        <a:spcBef>
                          <a:spcPts val="200"/>
                        </a:spcBef>
                        <a:spcAft>
                          <a:spcPts val="200"/>
                        </a:spcAft>
                      </a:pP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Therapeutic Diet Preparation</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FFC000"/>
                    </a:solidFill>
                  </a:tcPr>
                </a:tc>
                <a:extLst>
                  <a:ext uri="{0D108BD9-81ED-4DB2-BD59-A6C34878D82A}">
                    <a16:rowId xmlns:a16="http://schemas.microsoft.com/office/drawing/2014/main" val="10005"/>
                  </a:ext>
                </a:extLst>
              </a:tr>
              <a:tr h="508386">
                <a:tc vMerge="1">
                  <a:txBody>
                    <a:bodyPr/>
                    <a:lstStyle/>
                    <a:p>
                      <a:pPr>
                        <a:lnSpc>
                          <a:spcPct val="115000"/>
                        </a:lnSpc>
                        <a:spcBef>
                          <a:spcPts val="200"/>
                        </a:spcBef>
                        <a:spcAft>
                          <a:spcPts val="200"/>
                        </a:spcAft>
                      </a:pP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Food Service Placement (160 hours)</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FFC000"/>
                    </a:solidFill>
                  </a:tcPr>
                </a:tc>
                <a:extLst>
                  <a:ext uri="{0D108BD9-81ED-4DB2-BD59-A6C34878D82A}">
                    <a16:rowId xmlns:a16="http://schemas.microsoft.com/office/drawing/2014/main" val="10006"/>
                  </a:ext>
                </a:extLst>
              </a:tr>
              <a:tr h="762578">
                <a:tc vMerge="1">
                  <a:txBody>
                    <a:bodyPr/>
                    <a:lstStyle/>
                    <a:p>
                      <a:pPr>
                        <a:lnSpc>
                          <a:spcPct val="115000"/>
                        </a:lnSpc>
                        <a:spcBef>
                          <a:spcPts val="200"/>
                        </a:spcBef>
                        <a:spcAft>
                          <a:spcPts val="200"/>
                        </a:spcAft>
                      </a:pP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Clinical and Community Dietetics Placement (800 hours OR 20 weeks) </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FFC000"/>
                    </a:solidFill>
                  </a:tcPr>
                </a:tc>
                <a:extLst>
                  <a:ext uri="{0D108BD9-81ED-4DB2-BD59-A6C34878D82A}">
                    <a16:rowId xmlns:a16="http://schemas.microsoft.com/office/drawing/2014/main" val="10007"/>
                  </a:ext>
                </a:extLst>
              </a:tr>
              <a:tr h="254193">
                <a:tc rowSpan="4">
                  <a:txBody>
                    <a:bodyPr/>
                    <a:lstStyle/>
                    <a:p>
                      <a:pPr>
                        <a:lnSpc>
                          <a:spcPct val="115000"/>
                        </a:lnSpc>
                        <a:spcBef>
                          <a:spcPts val="200"/>
                        </a:spcBef>
                        <a:spcAft>
                          <a:spcPts val="200"/>
                        </a:spcAft>
                      </a:pPr>
                      <a:r>
                        <a:rPr lang="en-GB" sz="1400" dirty="0">
                          <a:effectLst/>
                        </a:rPr>
                        <a:t>Research</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Research Methodology</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FFC000"/>
                    </a:solidFill>
                  </a:tcPr>
                </a:tc>
                <a:extLst>
                  <a:ext uri="{0D108BD9-81ED-4DB2-BD59-A6C34878D82A}">
                    <a16:rowId xmlns:a16="http://schemas.microsoft.com/office/drawing/2014/main" val="10008"/>
                  </a:ext>
                </a:extLst>
              </a:tr>
              <a:tr h="254193">
                <a:tc vMerge="1">
                  <a:txBody>
                    <a:bodyPr/>
                    <a:lstStyle/>
                    <a:p>
                      <a:pPr>
                        <a:lnSpc>
                          <a:spcPct val="115000"/>
                        </a:lnSpc>
                        <a:spcBef>
                          <a:spcPts val="200"/>
                        </a:spcBef>
                        <a:spcAft>
                          <a:spcPts val="200"/>
                        </a:spcAft>
                      </a:pP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Biostatistics/Epidemiology</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FFC000"/>
                    </a:solidFill>
                  </a:tcPr>
                </a:tc>
                <a:extLst>
                  <a:ext uri="{0D108BD9-81ED-4DB2-BD59-A6C34878D82A}">
                    <a16:rowId xmlns:a16="http://schemas.microsoft.com/office/drawing/2014/main" val="10009"/>
                  </a:ext>
                </a:extLst>
              </a:tr>
              <a:tr h="254193">
                <a:tc vMerge="1">
                  <a:txBody>
                    <a:bodyPr/>
                    <a:lstStyle/>
                    <a:p>
                      <a:pPr>
                        <a:lnSpc>
                          <a:spcPct val="115000"/>
                        </a:lnSpc>
                        <a:spcBef>
                          <a:spcPts val="200"/>
                        </a:spcBef>
                        <a:spcAft>
                          <a:spcPts val="200"/>
                        </a:spcAft>
                      </a:pP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Seminar</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FFC000"/>
                    </a:solidFill>
                  </a:tcPr>
                </a:tc>
                <a:extLst>
                  <a:ext uri="{0D108BD9-81ED-4DB2-BD59-A6C34878D82A}">
                    <a16:rowId xmlns:a16="http://schemas.microsoft.com/office/drawing/2014/main" val="10010"/>
                  </a:ext>
                </a:extLst>
              </a:tr>
              <a:tr h="347434">
                <a:tc vMerge="1">
                  <a:txBody>
                    <a:bodyPr/>
                    <a:lstStyle/>
                    <a:p>
                      <a:pPr>
                        <a:lnSpc>
                          <a:spcPct val="115000"/>
                        </a:lnSpc>
                        <a:spcBef>
                          <a:spcPts val="200"/>
                        </a:spcBef>
                        <a:spcAft>
                          <a:spcPts val="200"/>
                        </a:spcAft>
                      </a:pP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b="1" dirty="0">
                          <a:solidFill>
                            <a:schemeClr val="tx1"/>
                          </a:solidFill>
                          <a:effectLst/>
                        </a:rPr>
                        <a:t>Research Project </a:t>
                      </a:r>
                      <a:endParaRPr lang="en-MY" sz="2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rgbClr val="FFC000"/>
                    </a:solidFill>
                  </a:tcPr>
                </a:tc>
                <a:extLst>
                  <a:ext uri="{0D108BD9-81ED-4DB2-BD59-A6C34878D82A}">
                    <a16:rowId xmlns:a16="http://schemas.microsoft.com/office/drawing/2014/main" val="10011"/>
                  </a:ext>
                </a:extLst>
              </a:tr>
              <a:tr h="254193">
                <a:tc rowSpan="2">
                  <a:txBody>
                    <a:bodyPr/>
                    <a:lstStyle/>
                    <a:p>
                      <a:pPr>
                        <a:lnSpc>
                          <a:spcPct val="115000"/>
                        </a:lnSpc>
                        <a:spcBef>
                          <a:spcPts val="200"/>
                        </a:spcBef>
                        <a:spcAft>
                          <a:spcPts val="200"/>
                        </a:spcAft>
                      </a:pPr>
                      <a:r>
                        <a:rPr lang="en-GB" sz="1400" dirty="0">
                          <a:effectLst/>
                        </a:rPr>
                        <a:t> </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p>
                      <a:pPr marL="0" algn="l" defTabSz="685800" rtl="0" eaLnBrk="1" latinLnBrk="0" hangingPunct="1">
                        <a:lnSpc>
                          <a:spcPct val="115000"/>
                        </a:lnSpc>
                        <a:spcBef>
                          <a:spcPts val="200"/>
                        </a:spcBef>
                        <a:spcAft>
                          <a:spcPts val="200"/>
                        </a:spcAft>
                      </a:pPr>
                      <a:r>
                        <a:rPr lang="en-US" sz="1400" b="1" kern="1200" dirty="0">
                          <a:solidFill>
                            <a:schemeClr val="lt1"/>
                          </a:solidFill>
                          <a:effectLst/>
                          <a:latin typeface="+mn-lt"/>
                          <a:ea typeface="+mn-ea"/>
                          <a:cs typeface="+mn-cs"/>
                        </a:rPr>
                        <a:t>University modules</a:t>
                      </a:r>
                      <a:endParaRPr lang="en-MY" sz="1400" b="1" kern="1200" dirty="0">
                        <a:solidFill>
                          <a:schemeClr val="lt1"/>
                        </a:solidFill>
                        <a:effectLst/>
                        <a:latin typeface="+mn-lt"/>
                        <a:ea typeface="+mn-ea"/>
                        <a:cs typeface="+mn-cs"/>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GB" sz="1400" dirty="0">
                          <a:effectLst/>
                        </a:rPr>
                        <a:t>Electives</a:t>
                      </a:r>
                      <a:endParaRPr lang="en-MY"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solidFill>
                      <a:schemeClr val="accent1">
                        <a:lumMod val="20000"/>
                        <a:lumOff val="80000"/>
                      </a:schemeClr>
                    </a:solidFill>
                  </a:tcPr>
                </a:tc>
                <a:extLst>
                  <a:ext uri="{0D108BD9-81ED-4DB2-BD59-A6C34878D82A}">
                    <a16:rowId xmlns:a16="http://schemas.microsoft.com/office/drawing/2014/main" val="10012"/>
                  </a:ext>
                </a:extLst>
              </a:tr>
              <a:tr h="516152">
                <a:tc vMerge="1">
                  <a:txBody>
                    <a:bodyPr/>
                    <a:lstStyle/>
                    <a:p>
                      <a:pPr marL="0" algn="l" defTabSz="685800" rtl="0" eaLnBrk="1" latinLnBrk="0" hangingPunct="1">
                        <a:lnSpc>
                          <a:spcPct val="115000"/>
                        </a:lnSpc>
                        <a:spcBef>
                          <a:spcPts val="200"/>
                        </a:spcBef>
                        <a:spcAft>
                          <a:spcPts val="200"/>
                        </a:spcAft>
                      </a:pPr>
                      <a:endParaRPr lang="en-MY" sz="1400" b="1" kern="1200" dirty="0">
                        <a:solidFill>
                          <a:schemeClr val="lt1"/>
                        </a:solidFill>
                        <a:effectLst/>
                        <a:latin typeface="+mn-lt"/>
                        <a:ea typeface="+mn-ea"/>
                        <a:cs typeface="+mn-cs"/>
                      </a:endParaRPr>
                    </a:p>
                  </a:txBody>
                  <a:tcPr marL="51435" marR="51435" marT="0" marB="0" anchor="b">
                    <a:solidFill>
                      <a:schemeClr val="bg1">
                        <a:lumMod val="50000"/>
                      </a:schemeClr>
                    </a:solidFill>
                  </a:tcPr>
                </a:tc>
                <a:tc>
                  <a:txBody>
                    <a:bodyPr/>
                    <a:lstStyle/>
                    <a:p>
                      <a:pPr>
                        <a:lnSpc>
                          <a:spcPct val="115000"/>
                        </a:lnSpc>
                        <a:spcBef>
                          <a:spcPts val="200"/>
                        </a:spcBef>
                        <a:spcAft>
                          <a:spcPts val="200"/>
                        </a:spcAft>
                      </a:pPr>
                      <a:r>
                        <a:rPr lang="en-US" sz="1400" kern="1200" dirty="0">
                          <a:solidFill>
                            <a:schemeClr val="dk1"/>
                          </a:solidFill>
                          <a:effectLst/>
                          <a:latin typeface="+mn-lt"/>
                          <a:ea typeface="+mn-ea"/>
                          <a:cs typeface="+mn-cs"/>
                        </a:rPr>
                        <a:t>Soft skills, communication, community service</a:t>
                      </a:r>
                      <a:endParaRPr lang="en-MY" sz="1400" kern="1200" dirty="0">
                        <a:solidFill>
                          <a:schemeClr val="dk1"/>
                        </a:solidFill>
                        <a:effectLst/>
                        <a:latin typeface="+mn-lt"/>
                        <a:ea typeface="+mn-ea"/>
                        <a:cs typeface="+mn-cs"/>
                      </a:endParaRPr>
                    </a:p>
                  </a:txBody>
                  <a:tcPr marL="51435" marR="51435" marT="0" marB="0" anchor="b">
                    <a:solidFill>
                      <a:schemeClr val="accent1">
                        <a:lumMod val="20000"/>
                        <a:lumOff val="80000"/>
                      </a:schemeClr>
                    </a:solidFill>
                  </a:tcPr>
                </a:tc>
                <a:extLst>
                  <a:ext uri="{0D108BD9-81ED-4DB2-BD59-A6C34878D82A}">
                    <a16:rowId xmlns:a16="http://schemas.microsoft.com/office/drawing/2014/main" val="10013"/>
                  </a:ext>
                </a:extLst>
              </a:tr>
            </a:tbl>
          </a:graphicData>
        </a:graphic>
      </p:graphicFrame>
      <p:sp>
        <p:nvSpPr>
          <p:cNvPr id="5" name="Title 1"/>
          <p:cNvSpPr>
            <a:spLocks noGrp="1"/>
          </p:cNvSpPr>
          <p:nvPr>
            <p:ph type="title"/>
          </p:nvPr>
        </p:nvSpPr>
        <p:spPr>
          <a:xfrm>
            <a:off x="1703512" y="116632"/>
            <a:ext cx="7560840" cy="994172"/>
          </a:xfrm>
        </p:spPr>
        <p:txBody>
          <a:bodyPr>
            <a:normAutofit/>
          </a:bodyPr>
          <a:lstStyle/>
          <a:p>
            <a:r>
              <a:rPr lang="en-US" sz="3600" dirty="0">
                <a:solidFill>
                  <a:srgbClr val="FF0000"/>
                </a:solidFill>
                <a:latin typeface="Andalus" panose="02020603050405020304" pitchFamily="18" charset="-78"/>
                <a:cs typeface="Andalus" panose="02020603050405020304" pitchFamily="18" charset="-78"/>
              </a:rPr>
              <a:t>Courses in Dietetics Programmes</a:t>
            </a:r>
            <a:endParaRPr lang="en-MY" sz="3600" dirty="0">
              <a:solidFill>
                <a:srgbClr val="FF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18859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0226" y="1255269"/>
            <a:ext cx="5126512" cy="4855904"/>
          </a:xfrm>
          <a:prstGeom prst="rect">
            <a:avLst/>
          </a:prstGeom>
        </p:spPr>
      </p:pic>
      <p:sp>
        <p:nvSpPr>
          <p:cNvPr id="6" name="TextBox 5"/>
          <p:cNvSpPr txBox="1"/>
          <p:nvPr/>
        </p:nvSpPr>
        <p:spPr>
          <a:xfrm>
            <a:off x="1339412" y="211300"/>
            <a:ext cx="10528737" cy="466281"/>
          </a:xfrm>
          <a:prstGeom prst="rect">
            <a:avLst/>
          </a:prstGeom>
          <a:noFill/>
        </p:spPr>
        <p:txBody>
          <a:bodyPr wrap="square" rtlCol="0">
            <a:spAutoFit/>
          </a:bodyPr>
          <a:lstStyle/>
          <a:p>
            <a:pPr defTabSz="257175">
              <a:lnSpc>
                <a:spcPct val="90000"/>
              </a:lnSpc>
              <a:spcBef>
                <a:spcPct val="0"/>
              </a:spcBef>
              <a:buSzPct val="25000"/>
            </a:pPr>
            <a:r>
              <a:rPr lang="en-US" sz="2700" b="1" dirty="0">
                <a:solidFill>
                  <a:srgbClr val="FF0000"/>
                </a:solidFill>
                <a:latin typeface="Andalus" panose="02020603050405020304" pitchFamily="18" charset="-78"/>
                <a:cs typeface="Andalus" panose="02020603050405020304" pitchFamily="18" charset="-78"/>
              </a:rPr>
              <a:t>Nutrition Care Process and </a:t>
            </a:r>
            <a:r>
              <a:rPr lang="en-US" sz="2700" b="1" dirty="0" err="1">
                <a:solidFill>
                  <a:srgbClr val="FF0000"/>
                </a:solidFill>
                <a:latin typeface="Andalus" panose="02020603050405020304" pitchFamily="18" charset="-78"/>
                <a:cs typeface="Andalus" panose="02020603050405020304" pitchFamily="18" charset="-78"/>
              </a:rPr>
              <a:t>Standardised</a:t>
            </a:r>
            <a:r>
              <a:rPr lang="en-US" sz="2700" b="1" dirty="0">
                <a:solidFill>
                  <a:srgbClr val="FF0000"/>
                </a:solidFill>
                <a:latin typeface="Andalus" panose="02020603050405020304" pitchFamily="18" charset="-78"/>
                <a:cs typeface="Andalus" panose="02020603050405020304" pitchFamily="18" charset="-78"/>
              </a:rPr>
              <a:t> Language </a:t>
            </a:r>
            <a:endParaRPr lang="en-MY" sz="2700" b="1" dirty="0">
              <a:solidFill>
                <a:srgbClr val="FF0000"/>
              </a:solidFill>
              <a:latin typeface="Andalus" panose="02020603050405020304" pitchFamily="18" charset="-78"/>
              <a:cs typeface="Andalus" panose="02020603050405020304" pitchFamily="18" charset="-78"/>
            </a:endParaRPr>
          </a:p>
        </p:txBody>
      </p:sp>
      <p:pic>
        <p:nvPicPr>
          <p:cNvPr id="2" name="Picture 1"/>
          <p:cNvPicPr>
            <a:picLocks noChangeAspect="1"/>
          </p:cNvPicPr>
          <p:nvPr/>
        </p:nvPicPr>
        <p:blipFill>
          <a:blip r:embed="rId3"/>
          <a:stretch>
            <a:fillRect/>
          </a:stretch>
        </p:blipFill>
        <p:spPr>
          <a:xfrm>
            <a:off x="5805488" y="1177569"/>
            <a:ext cx="5834062" cy="1613255"/>
          </a:xfrm>
          <a:prstGeom prst="rect">
            <a:avLst/>
          </a:prstGeom>
        </p:spPr>
      </p:pic>
      <p:sp>
        <p:nvSpPr>
          <p:cNvPr id="3" name="TextBox 2"/>
          <p:cNvSpPr txBox="1"/>
          <p:nvPr/>
        </p:nvSpPr>
        <p:spPr>
          <a:xfrm>
            <a:off x="6147238" y="3683221"/>
            <a:ext cx="5358962" cy="1061829"/>
          </a:xfrm>
          <a:prstGeom prst="rect">
            <a:avLst/>
          </a:prstGeom>
          <a:noFill/>
        </p:spPr>
        <p:txBody>
          <a:bodyPr wrap="square" rtlCol="0">
            <a:spAutoFit/>
          </a:bodyPr>
          <a:lstStyle/>
          <a:p>
            <a:pPr algn="ctr"/>
            <a:r>
              <a:rPr lang="en-MY" sz="2100" dirty="0"/>
              <a:t>All students and faculty have FREE access to </a:t>
            </a:r>
            <a:r>
              <a:rPr lang="en-MY" sz="2100" dirty="0" err="1"/>
              <a:t>eNCPT</a:t>
            </a:r>
            <a:r>
              <a:rPr lang="en-MY" sz="2100" dirty="0"/>
              <a:t> as subscribed by Malaysian Dietitians’ Association</a:t>
            </a:r>
          </a:p>
        </p:txBody>
      </p:sp>
    </p:spTree>
    <p:extLst>
      <p:ext uri="{BB962C8B-B14F-4D97-AF65-F5344CB8AC3E}">
        <p14:creationId xmlns:p14="http://schemas.microsoft.com/office/powerpoint/2010/main" val="312499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8149" y="1689993"/>
            <a:ext cx="4333876" cy="4963281"/>
          </a:xfrm>
          <a:prstGeom prst="rect">
            <a:avLst/>
          </a:prstGeom>
          <a:ln w="28575">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1706302589"/>
              </p:ext>
            </p:extLst>
          </p:nvPr>
        </p:nvGraphicFramePr>
        <p:xfrm>
          <a:off x="4991498" y="1831372"/>
          <a:ext cx="6724251" cy="468052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33886">
                  <a:extLst>
                    <a:ext uri="{9D8B030D-6E8A-4147-A177-3AD203B41FA5}">
                      <a16:colId xmlns:a16="http://schemas.microsoft.com/office/drawing/2014/main" val="2040273983"/>
                    </a:ext>
                  </a:extLst>
                </a:gridCol>
                <a:gridCol w="4890365">
                  <a:extLst>
                    <a:ext uri="{9D8B030D-6E8A-4147-A177-3AD203B41FA5}">
                      <a16:colId xmlns:a16="http://schemas.microsoft.com/office/drawing/2014/main" val="616227499"/>
                    </a:ext>
                  </a:extLst>
                </a:gridCol>
              </a:tblGrid>
              <a:tr h="747863">
                <a:tc>
                  <a:txBody>
                    <a:bodyPr/>
                    <a:lstStyle/>
                    <a:p>
                      <a:r>
                        <a:rPr lang="en-MY" sz="2000" b="0" dirty="0">
                          <a:solidFill>
                            <a:schemeClr val="tx1"/>
                          </a:solidFill>
                        </a:rPr>
                        <a:t>Cluster</a:t>
                      </a:r>
                      <a:r>
                        <a:rPr lang="en-MY" sz="2000" b="0" baseline="0" dirty="0">
                          <a:solidFill>
                            <a:schemeClr val="tx1"/>
                          </a:solidFill>
                        </a:rPr>
                        <a:t> 1</a:t>
                      </a:r>
                      <a:endParaRPr lang="en-MY" sz="2000" b="0" dirty="0">
                        <a:solidFill>
                          <a:schemeClr val="tx1"/>
                        </a:solidFill>
                      </a:endParaRPr>
                    </a:p>
                  </a:txBody>
                  <a:tcPr>
                    <a:solidFill>
                      <a:schemeClr val="accent1">
                        <a:lumMod val="60000"/>
                        <a:lumOff val="40000"/>
                      </a:schemeClr>
                    </a:solidFill>
                  </a:tcPr>
                </a:tc>
                <a:tc>
                  <a:txBody>
                    <a:bodyPr/>
                    <a:lstStyle/>
                    <a:p>
                      <a:r>
                        <a:rPr lang="en-MY" sz="2000" b="0" dirty="0">
                          <a:solidFill>
                            <a:schemeClr val="tx1"/>
                          </a:solidFill>
                        </a:rPr>
                        <a:t>Knowledge &amp; Understanding</a:t>
                      </a:r>
                    </a:p>
                  </a:txBody>
                  <a:tcPr>
                    <a:solidFill>
                      <a:schemeClr val="accent1">
                        <a:lumMod val="60000"/>
                        <a:lumOff val="40000"/>
                      </a:schemeClr>
                    </a:solidFill>
                  </a:tcPr>
                </a:tc>
                <a:extLst>
                  <a:ext uri="{0D108BD9-81ED-4DB2-BD59-A6C34878D82A}">
                    <a16:rowId xmlns:a16="http://schemas.microsoft.com/office/drawing/2014/main" val="1531162995"/>
                  </a:ext>
                </a:extLst>
              </a:tr>
              <a:tr h="551456">
                <a:tc>
                  <a:txBody>
                    <a:bodyPr/>
                    <a:lstStyle/>
                    <a:p>
                      <a:r>
                        <a:rPr lang="en-MY" sz="2000" dirty="0"/>
                        <a:t>Cluster 2</a:t>
                      </a:r>
                    </a:p>
                  </a:txBody>
                  <a:tcPr/>
                </a:tc>
                <a:tc>
                  <a:txBody>
                    <a:bodyPr/>
                    <a:lstStyle/>
                    <a:p>
                      <a:r>
                        <a:rPr lang="en-MY" sz="2000" dirty="0"/>
                        <a:t>Cognitive Skills</a:t>
                      </a:r>
                    </a:p>
                  </a:txBody>
                  <a:tcPr/>
                </a:tc>
                <a:extLst>
                  <a:ext uri="{0D108BD9-81ED-4DB2-BD59-A6C34878D82A}">
                    <a16:rowId xmlns:a16="http://schemas.microsoft.com/office/drawing/2014/main" val="120145055"/>
                  </a:ext>
                </a:extLst>
              </a:tr>
              <a:tr h="188547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2000" dirty="0"/>
                        <a:t>Cluster 3</a:t>
                      </a:r>
                    </a:p>
                    <a:p>
                      <a:endParaRPr lang="en-MY" sz="200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2000" dirty="0"/>
                        <a:t>Functional Work</a:t>
                      </a:r>
                      <a:r>
                        <a:rPr lang="en-MY" sz="2000" baseline="0" dirty="0"/>
                        <a:t> Skills</a:t>
                      </a:r>
                      <a:endParaRPr lang="en-MY" sz="2000" dirty="0"/>
                    </a:p>
                    <a:p>
                      <a:r>
                        <a:rPr lang="en-MY" sz="2000" b="0" i="0" u="none" strike="noStrike" kern="1200" baseline="0" dirty="0">
                          <a:solidFill>
                            <a:schemeClr val="dk1"/>
                          </a:solidFill>
                          <a:latin typeface="+mn-lt"/>
                          <a:ea typeface="+mn-ea"/>
                          <a:cs typeface="+mn-cs"/>
                        </a:rPr>
                        <a:t>Practical skills </a:t>
                      </a:r>
                    </a:p>
                    <a:p>
                      <a:r>
                        <a:rPr lang="en-MY" sz="2000" b="1" i="0" u="none" strike="noStrike" kern="1200" baseline="0" dirty="0">
                          <a:solidFill>
                            <a:schemeClr val="dk1"/>
                          </a:solidFill>
                          <a:latin typeface="+mn-lt"/>
                          <a:ea typeface="+mn-ea"/>
                          <a:cs typeface="+mn-cs"/>
                        </a:rPr>
                        <a:t>Interpersonal and Communication Skills </a:t>
                      </a:r>
                      <a:endParaRPr lang="en-MY" sz="2000" b="0" i="0" u="none" strike="noStrike" kern="1200" baseline="0" dirty="0">
                        <a:solidFill>
                          <a:schemeClr val="dk1"/>
                        </a:solidFill>
                        <a:latin typeface="+mn-lt"/>
                        <a:ea typeface="+mn-ea"/>
                        <a:cs typeface="+mn-cs"/>
                      </a:endParaRPr>
                    </a:p>
                    <a:p>
                      <a:r>
                        <a:rPr lang="en-MY" sz="2000" b="1" i="0" u="none" strike="noStrike" kern="1200" baseline="0" dirty="0">
                          <a:solidFill>
                            <a:schemeClr val="dk1"/>
                          </a:solidFill>
                          <a:latin typeface="+mn-lt"/>
                          <a:ea typeface="+mn-ea"/>
                          <a:cs typeface="+mn-cs"/>
                        </a:rPr>
                        <a:t>Digital and Numeracy Skills </a:t>
                      </a:r>
                      <a:r>
                        <a:rPr lang="en-MY" sz="2000" b="0" i="0" u="none" strike="noStrike" kern="1200" baseline="0" dirty="0">
                          <a:solidFill>
                            <a:schemeClr val="dk1"/>
                          </a:solidFill>
                          <a:latin typeface="+mn-lt"/>
                          <a:ea typeface="+mn-ea"/>
                          <a:cs typeface="+mn-cs"/>
                        </a:rPr>
                        <a:t>	</a:t>
                      </a:r>
                    </a:p>
                    <a:p>
                      <a:r>
                        <a:rPr lang="en-MY" sz="2000" b="1" i="0" u="none" strike="noStrike" kern="1200" baseline="0" dirty="0">
                          <a:solidFill>
                            <a:schemeClr val="dk1"/>
                          </a:solidFill>
                          <a:latin typeface="+mn-lt"/>
                          <a:ea typeface="+mn-ea"/>
                          <a:cs typeface="+mn-cs"/>
                        </a:rPr>
                        <a:t>Leadership, Autonomy and Responsibility</a:t>
                      </a:r>
                      <a:endParaRPr lang="en-MY" sz="2000" dirty="0"/>
                    </a:p>
                  </a:txBody>
                  <a:tcPr/>
                </a:tc>
                <a:extLst>
                  <a:ext uri="{0D108BD9-81ED-4DB2-BD59-A6C34878D82A}">
                    <a16:rowId xmlns:a16="http://schemas.microsoft.com/office/drawing/2014/main" val="3911586216"/>
                  </a:ext>
                </a:extLst>
              </a:tr>
              <a:tr h="747863">
                <a:tc>
                  <a:txBody>
                    <a:bodyPr/>
                    <a:lstStyle/>
                    <a:p>
                      <a:r>
                        <a:rPr lang="en-MY" sz="2000" dirty="0"/>
                        <a:t>Cluster 4</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MY" sz="2000" b="1" i="0" u="none" strike="noStrike" kern="1200" baseline="0" dirty="0">
                          <a:solidFill>
                            <a:schemeClr val="dk1"/>
                          </a:solidFill>
                          <a:latin typeface="+mn-lt"/>
                          <a:ea typeface="+mn-ea"/>
                          <a:cs typeface="+mn-cs"/>
                        </a:rPr>
                        <a:t>Personal and entrepreneurial skills </a:t>
                      </a:r>
                      <a:endParaRPr lang="en-MY" sz="2000" dirty="0"/>
                    </a:p>
                  </a:txBody>
                  <a:tcPr/>
                </a:tc>
                <a:extLst>
                  <a:ext uri="{0D108BD9-81ED-4DB2-BD59-A6C34878D82A}">
                    <a16:rowId xmlns:a16="http://schemas.microsoft.com/office/drawing/2014/main" val="3833662040"/>
                  </a:ext>
                </a:extLst>
              </a:tr>
              <a:tr h="747863">
                <a:tc>
                  <a:txBody>
                    <a:bodyPr/>
                    <a:lstStyle/>
                    <a:p>
                      <a:r>
                        <a:rPr lang="en-MY" sz="2000" dirty="0"/>
                        <a:t>Cluster 5</a:t>
                      </a:r>
                    </a:p>
                  </a:txBody>
                  <a:tcPr/>
                </a:tc>
                <a:tc>
                  <a:txBody>
                    <a:bodyPr/>
                    <a:lstStyle/>
                    <a:p>
                      <a:r>
                        <a:rPr lang="en-MY" sz="2000" dirty="0"/>
                        <a:t>Ethics and Professionalism</a:t>
                      </a:r>
                    </a:p>
                  </a:txBody>
                  <a:tcPr/>
                </a:tc>
                <a:extLst>
                  <a:ext uri="{0D108BD9-81ED-4DB2-BD59-A6C34878D82A}">
                    <a16:rowId xmlns:a16="http://schemas.microsoft.com/office/drawing/2014/main" val="2630701386"/>
                  </a:ext>
                </a:extLst>
              </a:tr>
            </a:tbl>
          </a:graphicData>
        </a:graphic>
      </p:graphicFrame>
      <p:sp>
        <p:nvSpPr>
          <p:cNvPr id="2" name="TextBox 1"/>
          <p:cNvSpPr txBox="1"/>
          <p:nvPr/>
        </p:nvSpPr>
        <p:spPr>
          <a:xfrm>
            <a:off x="438150" y="260649"/>
            <a:ext cx="11277599" cy="1089529"/>
          </a:xfrm>
          <a:prstGeom prst="rect">
            <a:avLst/>
          </a:prstGeom>
          <a:noFill/>
        </p:spPr>
        <p:txBody>
          <a:bodyPr wrap="square" rtlCol="0">
            <a:spAutoFit/>
          </a:bodyPr>
          <a:lstStyle/>
          <a:p>
            <a:pPr algn="ctr">
              <a:lnSpc>
                <a:spcPct val="90000"/>
              </a:lnSpc>
              <a:spcBef>
                <a:spcPct val="0"/>
              </a:spcBef>
              <a:defRPr/>
            </a:pPr>
            <a:r>
              <a:rPr lang="en-MY" sz="3600" i="1" dirty="0"/>
              <a:t>2018 Learning Outcomes for Malaysian degree programmes incl. DIETETICS</a:t>
            </a:r>
          </a:p>
        </p:txBody>
      </p:sp>
    </p:spTree>
    <p:extLst>
      <p:ext uri="{BB962C8B-B14F-4D97-AF65-F5344CB8AC3E}">
        <p14:creationId xmlns:p14="http://schemas.microsoft.com/office/powerpoint/2010/main" val="1061766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596" y="139969"/>
            <a:ext cx="8229600" cy="648072"/>
          </a:xfrm>
        </p:spPr>
        <p:txBody>
          <a:bodyPr>
            <a:normAutofit/>
          </a:bodyPr>
          <a:lstStyle/>
          <a:p>
            <a:pPr algn="ctr" defTabSz="914400">
              <a:defRPr/>
            </a:pPr>
            <a:r>
              <a:rPr lang="en-AU" sz="3600" i="1" dirty="0">
                <a:solidFill>
                  <a:srgbClr val="FF0000"/>
                </a:solidFill>
                <a:latin typeface="+mn-lt"/>
                <a:ea typeface="+mn-ea"/>
                <a:cs typeface="+mn-cs"/>
              </a:rPr>
              <a:t>Future competencies of dietitians?</a:t>
            </a:r>
          </a:p>
        </p:txBody>
      </p:sp>
      <p:sp>
        <p:nvSpPr>
          <p:cNvPr id="3" name="Content Placeholder 2"/>
          <p:cNvSpPr>
            <a:spLocks noGrp="1"/>
          </p:cNvSpPr>
          <p:nvPr>
            <p:ph idx="1"/>
          </p:nvPr>
        </p:nvSpPr>
        <p:spPr>
          <a:xfrm>
            <a:off x="438150" y="1299021"/>
            <a:ext cx="6059632" cy="4450617"/>
          </a:xfrm>
          <a:solidFill>
            <a:schemeClr val="accent4">
              <a:lumMod val="20000"/>
              <a:lumOff val="80000"/>
            </a:schemeClr>
          </a:solidFill>
          <a:ln w="38100">
            <a:solidFill>
              <a:schemeClr val="tx1"/>
            </a:solidFill>
          </a:ln>
        </p:spPr>
        <p:txBody>
          <a:bodyPr>
            <a:normAutofit/>
          </a:bodyPr>
          <a:lstStyle/>
          <a:p>
            <a:r>
              <a:rPr lang="en-AU" sz="2600" dirty="0"/>
              <a:t>Multi-skilled</a:t>
            </a:r>
          </a:p>
          <a:p>
            <a:r>
              <a:rPr lang="en-AU" sz="2600" dirty="0"/>
              <a:t>Problem solver</a:t>
            </a:r>
          </a:p>
          <a:p>
            <a:r>
              <a:rPr lang="en-AU" sz="2600" dirty="0"/>
              <a:t>Working to full scope of practice</a:t>
            </a:r>
          </a:p>
          <a:p>
            <a:r>
              <a:rPr lang="en-AU" sz="2600" dirty="0"/>
              <a:t>Independent practitioner</a:t>
            </a:r>
          </a:p>
          <a:p>
            <a:r>
              <a:rPr lang="en-AU" sz="2600" dirty="0"/>
              <a:t>Case manager</a:t>
            </a:r>
          </a:p>
          <a:p>
            <a:r>
              <a:rPr lang="en-AU" sz="2600" dirty="0"/>
              <a:t>Good with data analytics</a:t>
            </a:r>
          </a:p>
          <a:p>
            <a:r>
              <a:rPr lang="en-AU" sz="2600" dirty="0"/>
              <a:t>Techno savvy</a:t>
            </a:r>
          </a:p>
          <a:p>
            <a:r>
              <a:rPr lang="en-AU" sz="2600" dirty="0"/>
              <a:t>An inter-professional practitioner</a:t>
            </a:r>
          </a:p>
          <a:p>
            <a:r>
              <a:rPr lang="en-AU" sz="2600" dirty="0"/>
              <a:t>A team player ++</a:t>
            </a:r>
          </a:p>
        </p:txBody>
      </p:sp>
      <p:sp>
        <p:nvSpPr>
          <p:cNvPr id="4" name="Rectangle 3"/>
          <p:cNvSpPr/>
          <p:nvPr/>
        </p:nvSpPr>
        <p:spPr>
          <a:xfrm>
            <a:off x="7398327" y="1341780"/>
            <a:ext cx="2863516" cy="4708981"/>
          </a:xfrm>
          <a:prstGeom prst="rect">
            <a:avLst/>
          </a:prstGeom>
          <a:solidFill>
            <a:schemeClr val="bg1"/>
          </a:solidFill>
        </p:spPr>
        <p:txBody>
          <a:bodyPr wrap="square">
            <a:spAutoFit/>
          </a:bodyPr>
          <a:lstStyle/>
          <a:p>
            <a:endParaRPr lang="en-AU" dirty="0">
              <a:solidFill>
                <a:prstClr val="black"/>
              </a:solidFill>
              <a:latin typeface="Calibri" panose="020F0502020204030204"/>
            </a:endParaRPr>
          </a:p>
          <a:p>
            <a:pPr marL="342900" indent="-342900">
              <a:buFont typeface="Arial" panose="020B0604020202020204" pitchFamily="34" charset="0"/>
              <a:buChar char="•"/>
            </a:pPr>
            <a:r>
              <a:rPr lang="en-AU" sz="2400" b="1" dirty="0">
                <a:solidFill>
                  <a:prstClr val="black"/>
                </a:solidFill>
                <a:latin typeface="Calibri" panose="020F0502020204030204"/>
              </a:rPr>
              <a:t>Personalised health</a:t>
            </a:r>
          </a:p>
          <a:p>
            <a:pPr marL="342900" indent="-342900">
              <a:buFont typeface="Arial" panose="020B0604020202020204" pitchFamily="34" charset="0"/>
              <a:buChar char="•"/>
            </a:pPr>
            <a:r>
              <a:rPr lang="en-AU" sz="2400" b="1" dirty="0">
                <a:solidFill>
                  <a:prstClr val="black"/>
                </a:solidFill>
                <a:latin typeface="Calibri" panose="020F0502020204030204"/>
              </a:rPr>
              <a:t>With the community</a:t>
            </a:r>
          </a:p>
          <a:p>
            <a:pPr marL="342900" indent="-342900">
              <a:buFont typeface="Arial" panose="020B0604020202020204" pitchFamily="34" charset="0"/>
              <a:buChar char="•"/>
            </a:pPr>
            <a:r>
              <a:rPr lang="en-AU" sz="2400" b="1" dirty="0">
                <a:solidFill>
                  <a:prstClr val="black"/>
                </a:solidFill>
                <a:latin typeface="Calibri" panose="020F0502020204030204"/>
              </a:rPr>
              <a:t>Hospital in the home - r</a:t>
            </a:r>
            <a:r>
              <a:rPr lang="en-AU" sz="2400" b="1" i="1" dirty="0">
                <a:solidFill>
                  <a:prstClr val="black"/>
                </a:solidFill>
                <a:latin typeface="Calibri" panose="020F0502020204030204"/>
              </a:rPr>
              <a:t>educed focus in acute care</a:t>
            </a:r>
          </a:p>
          <a:p>
            <a:pPr marL="342900" indent="-342900">
              <a:buFont typeface="Arial" panose="020B0604020202020204" pitchFamily="34" charset="0"/>
              <a:buChar char="•"/>
            </a:pPr>
            <a:r>
              <a:rPr lang="en-AU" sz="2400" b="1" dirty="0">
                <a:solidFill>
                  <a:prstClr val="black"/>
                </a:solidFill>
                <a:latin typeface="Calibri" panose="020F0502020204030204"/>
              </a:rPr>
              <a:t>Food systems – sustainable foods &amp; nutrition</a:t>
            </a:r>
          </a:p>
          <a:p>
            <a:endParaRPr lang="en-AU" dirty="0">
              <a:solidFill>
                <a:prstClr val="black"/>
              </a:solidFill>
              <a:latin typeface="Calibri" panose="020F0502020204030204"/>
            </a:endParaRPr>
          </a:p>
        </p:txBody>
      </p:sp>
      <p:sp>
        <p:nvSpPr>
          <p:cNvPr id="5" name="TextBox 4"/>
          <p:cNvSpPr txBox="1"/>
          <p:nvPr/>
        </p:nvSpPr>
        <p:spPr>
          <a:xfrm>
            <a:off x="1637366" y="6373091"/>
            <a:ext cx="3627363" cy="369332"/>
          </a:xfrm>
          <a:prstGeom prst="rect">
            <a:avLst/>
          </a:prstGeom>
          <a:noFill/>
        </p:spPr>
        <p:txBody>
          <a:bodyPr wrap="square" rtlCol="0">
            <a:spAutoFit/>
          </a:bodyPr>
          <a:lstStyle/>
          <a:p>
            <a:r>
              <a:rPr lang="en-MY" b="1" i="1" dirty="0">
                <a:solidFill>
                  <a:prstClr val="black"/>
                </a:solidFill>
                <a:latin typeface="Calibri" panose="020F0502020204030204"/>
              </a:rPr>
              <a:t>Ref: Sandra Capra 2016</a:t>
            </a:r>
          </a:p>
        </p:txBody>
      </p:sp>
      <p:sp>
        <p:nvSpPr>
          <p:cNvPr id="6" name="Right Brace 5"/>
          <p:cNvSpPr/>
          <p:nvPr/>
        </p:nvSpPr>
        <p:spPr>
          <a:xfrm>
            <a:off x="6684818" y="1612401"/>
            <a:ext cx="526472" cy="382385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solidFill>
                <a:prstClr val="black"/>
              </a:solidFill>
              <a:latin typeface="Calibri" panose="020F0502020204030204"/>
            </a:endParaRPr>
          </a:p>
        </p:txBody>
      </p:sp>
    </p:spTree>
    <p:extLst>
      <p:ext uri="{BB962C8B-B14F-4D97-AF65-F5344CB8AC3E}">
        <p14:creationId xmlns:p14="http://schemas.microsoft.com/office/powerpoint/2010/main" val="568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33050"/>
            <a:ext cx="9036496" cy="535531"/>
          </a:xfrm>
          <a:prstGeom prst="rect">
            <a:avLst/>
          </a:prstGeom>
          <a:noFill/>
        </p:spPr>
        <p:txBody>
          <a:bodyPr wrap="square" rtlCol="0">
            <a:spAutoFit/>
          </a:bodyPr>
          <a:lstStyle/>
          <a:p>
            <a:pPr algn="ctr">
              <a:lnSpc>
                <a:spcPct val="90000"/>
              </a:lnSpc>
              <a:spcBef>
                <a:spcPct val="0"/>
              </a:spcBef>
              <a:defRPr/>
            </a:pPr>
            <a:r>
              <a:rPr lang="en-MY" sz="3200" i="1" dirty="0">
                <a:solidFill>
                  <a:srgbClr val="FF0000"/>
                </a:solidFill>
                <a:latin typeface="Calibri" panose="020F0502020204030204"/>
              </a:rPr>
              <a:t>What needs to transform in the dietetics curriculum?</a:t>
            </a:r>
          </a:p>
        </p:txBody>
      </p:sp>
      <p:sp>
        <p:nvSpPr>
          <p:cNvPr id="3" name="TextBox 2"/>
          <p:cNvSpPr txBox="1"/>
          <p:nvPr/>
        </p:nvSpPr>
        <p:spPr>
          <a:xfrm>
            <a:off x="2397459" y="1213147"/>
            <a:ext cx="7176655" cy="369332"/>
          </a:xfrm>
          <a:prstGeom prst="rect">
            <a:avLst/>
          </a:prstGeom>
          <a:noFill/>
        </p:spPr>
        <p:txBody>
          <a:bodyPr wrap="square" rtlCol="0">
            <a:spAutoFit/>
          </a:bodyPr>
          <a:lstStyle/>
          <a:p>
            <a:r>
              <a:rPr lang="en-MY" dirty="0">
                <a:solidFill>
                  <a:prstClr val="black"/>
                </a:solidFill>
                <a:latin typeface="Calibri" panose="020F0502020204030204"/>
              </a:rPr>
              <a:t> </a:t>
            </a:r>
          </a:p>
        </p:txBody>
      </p:sp>
      <p:sp>
        <p:nvSpPr>
          <p:cNvPr id="4" name="TextBox 3"/>
          <p:cNvSpPr txBox="1"/>
          <p:nvPr/>
        </p:nvSpPr>
        <p:spPr>
          <a:xfrm>
            <a:off x="638175" y="1247253"/>
            <a:ext cx="5075484" cy="5632311"/>
          </a:xfrm>
          <a:prstGeom prst="rect">
            <a:avLst/>
          </a:prstGeom>
          <a:noFill/>
        </p:spPr>
        <p:txBody>
          <a:bodyPr wrap="square" rtlCol="0">
            <a:spAutoFit/>
          </a:bodyPr>
          <a:lstStyle/>
          <a:p>
            <a:pPr marL="342900" indent="-342900">
              <a:buFontTx/>
              <a:buAutoNum type="arabicPeriod"/>
            </a:pPr>
            <a:r>
              <a:rPr lang="en-MY" dirty="0">
                <a:solidFill>
                  <a:prstClr val="black"/>
                </a:solidFill>
                <a:latin typeface="Calibri" panose="020F0502020204030204"/>
              </a:rPr>
              <a:t>Emphasis on 4Cs in students – 	</a:t>
            </a:r>
          </a:p>
          <a:p>
            <a:r>
              <a:rPr lang="en-MY" b="1" dirty="0">
                <a:solidFill>
                  <a:prstClr val="black"/>
                </a:solidFill>
                <a:latin typeface="Calibri" panose="020F0502020204030204"/>
              </a:rPr>
              <a:t>CREATIVITY </a:t>
            </a:r>
          </a:p>
          <a:p>
            <a:r>
              <a:rPr lang="en-MY" b="1" dirty="0">
                <a:solidFill>
                  <a:prstClr val="black"/>
                </a:solidFill>
                <a:latin typeface="Calibri" panose="020F0502020204030204"/>
              </a:rPr>
              <a:t>CRITICAL THINKING  </a:t>
            </a:r>
          </a:p>
          <a:p>
            <a:r>
              <a:rPr lang="en-MY" b="1" dirty="0">
                <a:solidFill>
                  <a:prstClr val="black"/>
                </a:solidFill>
                <a:latin typeface="Calibri" panose="020F0502020204030204"/>
              </a:rPr>
              <a:t>COMMUNICATION</a:t>
            </a:r>
          </a:p>
          <a:p>
            <a:r>
              <a:rPr lang="en-MY" b="1" dirty="0">
                <a:solidFill>
                  <a:prstClr val="black"/>
                </a:solidFill>
                <a:latin typeface="Calibri" panose="020F0502020204030204"/>
              </a:rPr>
              <a:t>COLLABORATION</a:t>
            </a:r>
          </a:p>
          <a:p>
            <a:r>
              <a:rPr lang="en-MY" dirty="0">
                <a:solidFill>
                  <a:prstClr val="black"/>
                </a:solidFill>
                <a:latin typeface="Calibri" panose="020F0502020204030204"/>
              </a:rPr>
              <a:t>                                                       </a:t>
            </a:r>
          </a:p>
          <a:p>
            <a:pPr marL="342900" indent="-342900">
              <a:buFont typeface="+mj-lt"/>
              <a:buAutoNum type="arabicPeriod" startAt="2"/>
            </a:pPr>
            <a:r>
              <a:rPr lang="en-MY" dirty="0">
                <a:solidFill>
                  <a:prstClr val="black"/>
                </a:solidFill>
                <a:latin typeface="Calibri" panose="020F0502020204030204"/>
              </a:rPr>
              <a:t>Make digital literacy, data analytics education compulsory</a:t>
            </a:r>
          </a:p>
          <a:p>
            <a:pPr marL="342900" indent="-342900">
              <a:buFont typeface="+mj-lt"/>
              <a:buAutoNum type="arabicPeriod" startAt="2"/>
            </a:pPr>
            <a:endParaRPr lang="en-MY" dirty="0">
              <a:solidFill>
                <a:prstClr val="black"/>
              </a:solidFill>
              <a:latin typeface="Calibri" panose="020F0502020204030204"/>
            </a:endParaRPr>
          </a:p>
          <a:p>
            <a:pPr marL="342900" indent="-342900">
              <a:buFont typeface="+mj-lt"/>
              <a:buAutoNum type="arabicPeriod" startAt="2"/>
            </a:pPr>
            <a:r>
              <a:rPr lang="en-MY" dirty="0">
                <a:solidFill>
                  <a:prstClr val="black"/>
                </a:solidFill>
                <a:latin typeface="Calibri" panose="020F0502020204030204"/>
              </a:rPr>
              <a:t>Develop educational content in collaboration with community</a:t>
            </a:r>
          </a:p>
          <a:p>
            <a:pPr marL="342900" indent="-342900">
              <a:buFont typeface="+mj-lt"/>
              <a:buAutoNum type="arabicPeriod" startAt="2"/>
            </a:pPr>
            <a:endParaRPr lang="en-MY" dirty="0">
              <a:solidFill>
                <a:prstClr val="black"/>
              </a:solidFill>
              <a:latin typeface="Calibri" panose="020F0502020204030204"/>
            </a:endParaRPr>
          </a:p>
          <a:p>
            <a:pPr marL="342900" indent="-342900">
              <a:buFont typeface="+mj-lt"/>
              <a:buAutoNum type="arabicPeriod" startAt="2"/>
            </a:pPr>
            <a:r>
              <a:rPr lang="en-MY" dirty="0">
                <a:solidFill>
                  <a:prstClr val="black"/>
                </a:solidFill>
                <a:latin typeface="Calibri" panose="020F0502020204030204"/>
              </a:rPr>
              <a:t>Reform content &amp; deliver teaching via DIGITAL platforms</a:t>
            </a:r>
          </a:p>
          <a:p>
            <a:pPr marL="342900" indent="-342900">
              <a:buFont typeface="+mj-lt"/>
              <a:buAutoNum type="arabicPeriod" startAt="2"/>
            </a:pPr>
            <a:endParaRPr lang="en-MY" dirty="0">
              <a:solidFill>
                <a:prstClr val="black"/>
              </a:solidFill>
              <a:latin typeface="Calibri" panose="020F0502020204030204"/>
            </a:endParaRPr>
          </a:p>
          <a:p>
            <a:pPr marL="342900" indent="-342900">
              <a:buFont typeface="+mj-lt"/>
              <a:buAutoNum type="arabicPeriod" startAt="2"/>
            </a:pPr>
            <a:r>
              <a:rPr lang="en-MY" dirty="0">
                <a:solidFill>
                  <a:prstClr val="black"/>
                </a:solidFill>
                <a:latin typeface="Calibri" panose="020F0502020204030204"/>
              </a:rPr>
              <a:t>Introduce entrepreneurship &amp; the ART of dietetics!</a:t>
            </a:r>
          </a:p>
          <a:p>
            <a:pPr marL="342900" indent="-342900">
              <a:buFontTx/>
              <a:buAutoNum type="arabicPeriod" startAt="2"/>
            </a:pPr>
            <a:endParaRPr lang="en-MY" dirty="0">
              <a:solidFill>
                <a:prstClr val="black"/>
              </a:solidFill>
              <a:latin typeface="Calibri" panose="020F0502020204030204"/>
            </a:endParaRPr>
          </a:p>
          <a:p>
            <a:pPr marL="342900" indent="-342900">
              <a:buFontTx/>
              <a:buAutoNum type="arabicPeriod" startAt="2"/>
            </a:pPr>
            <a:endParaRPr lang="en-MY" dirty="0">
              <a:solidFill>
                <a:prstClr val="black"/>
              </a:solidFill>
              <a:latin typeface="Calibri" panose="020F0502020204030204"/>
            </a:endParaRPr>
          </a:p>
          <a:p>
            <a:endParaRPr lang="en-MY" dirty="0">
              <a:solidFill>
                <a:prstClr val="black"/>
              </a:solidFill>
              <a:latin typeface="Calibri" panose="020F0502020204030204"/>
            </a:endParaRPr>
          </a:p>
        </p:txBody>
      </p:sp>
      <p:pic>
        <p:nvPicPr>
          <p:cNvPr id="5" name="Picture 4"/>
          <p:cNvPicPr>
            <a:picLocks noChangeAspect="1"/>
          </p:cNvPicPr>
          <p:nvPr/>
        </p:nvPicPr>
        <p:blipFill>
          <a:blip r:embed="rId2"/>
          <a:stretch>
            <a:fillRect/>
          </a:stretch>
        </p:blipFill>
        <p:spPr>
          <a:xfrm>
            <a:off x="5961750" y="1213148"/>
            <a:ext cx="5496825" cy="5411802"/>
          </a:xfrm>
          <a:prstGeom prst="rect">
            <a:avLst/>
          </a:prstGeom>
        </p:spPr>
      </p:pic>
    </p:spTree>
    <p:extLst>
      <p:ext uri="{BB962C8B-B14F-4D97-AF65-F5344CB8AC3E}">
        <p14:creationId xmlns:p14="http://schemas.microsoft.com/office/powerpoint/2010/main" val="336114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211" y="16738"/>
            <a:ext cx="8878269" cy="1325563"/>
          </a:xfrm>
        </p:spPr>
        <p:txBody>
          <a:bodyPr>
            <a:normAutofit/>
          </a:bodyPr>
          <a:lstStyle/>
          <a:p>
            <a:pPr>
              <a:lnSpc>
                <a:spcPct val="80000"/>
              </a:lnSpc>
            </a:pPr>
            <a:r>
              <a:rPr lang="en-MY" i="1" dirty="0">
                <a:solidFill>
                  <a:srgbClr val="FF0000"/>
                </a:solidFill>
                <a:latin typeface="+mn-lt"/>
                <a:ea typeface="+mn-ea"/>
                <a:cs typeface="+mn-cs"/>
              </a:rPr>
              <a:t>Challenges In Dietetics Education</a:t>
            </a:r>
          </a:p>
        </p:txBody>
      </p:sp>
      <p:sp>
        <p:nvSpPr>
          <p:cNvPr id="3" name="Content Placeholder 2"/>
          <p:cNvSpPr>
            <a:spLocks noGrp="1"/>
          </p:cNvSpPr>
          <p:nvPr>
            <p:ph idx="1"/>
          </p:nvPr>
        </p:nvSpPr>
        <p:spPr>
          <a:xfrm>
            <a:off x="854842" y="1342301"/>
            <a:ext cx="4707757" cy="4546635"/>
          </a:xfrm>
          <a:solidFill>
            <a:schemeClr val="accent3">
              <a:lumMod val="20000"/>
              <a:lumOff val="80000"/>
            </a:schemeClr>
          </a:solidFill>
          <a:scene3d>
            <a:camera prst="orthographicFront"/>
            <a:lightRig rig="threePt" dir="t"/>
          </a:scene3d>
          <a:sp3d>
            <a:bevelT/>
          </a:sp3d>
        </p:spPr>
        <p:txBody>
          <a:bodyPr>
            <a:normAutofit lnSpcReduction="10000"/>
          </a:bodyPr>
          <a:lstStyle/>
          <a:p>
            <a:pPr marL="0" indent="0">
              <a:buNone/>
            </a:pPr>
            <a:r>
              <a:rPr lang="en-MY" dirty="0"/>
              <a:t>Internship hours do not commensurate with competence </a:t>
            </a:r>
          </a:p>
          <a:p>
            <a:pPr marL="0" indent="0">
              <a:buNone/>
            </a:pPr>
            <a:endParaRPr lang="en-MY" dirty="0"/>
          </a:p>
          <a:p>
            <a:pPr marL="0" indent="0">
              <a:buNone/>
            </a:pPr>
            <a:r>
              <a:rPr lang="en-MY" dirty="0"/>
              <a:t>Critical Thinking </a:t>
            </a:r>
          </a:p>
          <a:p>
            <a:pPr marL="0" indent="0">
              <a:buNone/>
            </a:pPr>
            <a:endParaRPr lang="en-MY" dirty="0"/>
          </a:p>
          <a:p>
            <a:pPr marL="0" indent="0">
              <a:buNone/>
            </a:pPr>
            <a:r>
              <a:rPr lang="en-MY" dirty="0"/>
              <a:t>Communication Skills especially inter-professional communication</a:t>
            </a:r>
          </a:p>
          <a:p>
            <a:pPr marL="0" indent="0">
              <a:buNone/>
            </a:pPr>
            <a:endParaRPr lang="en-MY" dirty="0"/>
          </a:p>
          <a:p>
            <a:pPr marL="0" indent="0">
              <a:buNone/>
            </a:pPr>
            <a:r>
              <a:rPr lang="en-MY" dirty="0"/>
              <a:t>Training Millennials – “just in case vs just in time” knowledge &amp; skills</a:t>
            </a:r>
          </a:p>
          <a:p>
            <a:pPr marL="0" indent="0">
              <a:buNone/>
            </a:pPr>
            <a:endParaRPr lang="en-MY" dirty="0"/>
          </a:p>
          <a:p>
            <a:pPr marL="0" indent="0">
              <a:buNone/>
            </a:pPr>
            <a:r>
              <a:rPr lang="en-MY" dirty="0"/>
              <a:t>Faculty development</a:t>
            </a:r>
          </a:p>
          <a:p>
            <a:pPr marL="0" indent="0">
              <a:buNone/>
            </a:pPr>
            <a:r>
              <a:rPr lang="en-MY" dirty="0"/>
              <a:t>Expectations of employers</a:t>
            </a:r>
          </a:p>
          <a:p>
            <a:pPr marL="0" indent="0">
              <a:buNone/>
            </a:pPr>
            <a:endParaRPr lang="en-MY" dirty="0"/>
          </a:p>
          <a:p>
            <a:endParaRPr lang="en-MY" dirty="0"/>
          </a:p>
        </p:txBody>
      </p:sp>
      <p:sp>
        <p:nvSpPr>
          <p:cNvPr id="4" name="Content Placeholder 2"/>
          <p:cNvSpPr txBox="1">
            <a:spLocks/>
          </p:cNvSpPr>
          <p:nvPr/>
        </p:nvSpPr>
        <p:spPr>
          <a:xfrm>
            <a:off x="5941115" y="1342301"/>
            <a:ext cx="5158733" cy="4467949"/>
          </a:xfrm>
          <a:prstGeom prst="rect">
            <a:avLst/>
          </a:prstGeom>
          <a:solidFill>
            <a:schemeClr val="accent3">
              <a:lumMod val="20000"/>
              <a:lumOff val="80000"/>
            </a:schemeClr>
          </a:solidFill>
          <a:scene3d>
            <a:camera prst="orthographicFront"/>
            <a:lightRig rig="threePt" dir="t"/>
          </a:scene3d>
          <a:sp3d>
            <a:bevelT/>
          </a:sp3d>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MY" dirty="0"/>
              <a:t>Employability</a:t>
            </a:r>
          </a:p>
          <a:p>
            <a:pPr marL="0" indent="0">
              <a:buNone/>
            </a:pPr>
            <a:r>
              <a:rPr lang="en-MY" dirty="0"/>
              <a:t>Additional Skills</a:t>
            </a:r>
          </a:p>
          <a:p>
            <a:pPr marL="0" indent="0">
              <a:buNone/>
            </a:pPr>
            <a:r>
              <a:rPr lang="en-MY" dirty="0"/>
              <a:t>Specialisation</a:t>
            </a:r>
          </a:p>
          <a:p>
            <a:pPr marL="0" indent="0">
              <a:buNone/>
            </a:pPr>
            <a:r>
              <a:rPr lang="en-MY" dirty="0"/>
              <a:t>Double qualifications – </a:t>
            </a:r>
            <a:r>
              <a:rPr lang="en-MY" i="1" dirty="0"/>
              <a:t>entrepreneurship &amp; business, food photography, fitness, culinary, </a:t>
            </a:r>
          </a:p>
          <a:p>
            <a:pPr marL="0" indent="0">
              <a:buNone/>
            </a:pPr>
            <a:endParaRPr lang="en-MY" dirty="0"/>
          </a:p>
          <a:p>
            <a:endParaRPr lang="en-MY" dirty="0"/>
          </a:p>
        </p:txBody>
      </p:sp>
    </p:spTree>
    <p:extLst>
      <p:ext uri="{BB962C8B-B14F-4D97-AF65-F5344CB8AC3E}">
        <p14:creationId xmlns:p14="http://schemas.microsoft.com/office/powerpoint/2010/main" val="344987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8355-A667-4B05-B67A-2F528B83B2D0}"/>
              </a:ext>
            </a:extLst>
          </p:cNvPr>
          <p:cNvSpPr>
            <a:spLocks noGrp="1"/>
          </p:cNvSpPr>
          <p:nvPr>
            <p:ph type="title" idx="4294967295"/>
          </p:nvPr>
        </p:nvSpPr>
        <p:spPr>
          <a:xfrm>
            <a:off x="2370667" y="2187743"/>
            <a:ext cx="5293449" cy="2482515"/>
          </a:xfrm>
        </p:spPr>
        <p:txBody>
          <a:bodyPr vert="horz" lIns="91440" tIns="45720" rIns="91440" bIns="45720" rtlCol="0" anchor="ctr">
            <a:normAutofit/>
          </a:bodyPr>
          <a:lstStyle/>
          <a:p>
            <a:pPr defTabSz="914400"/>
            <a:r>
              <a:rPr lang="en-US" sz="5600" kern="1200" dirty="0">
                <a:solidFill>
                  <a:schemeClr val="tx1"/>
                </a:solidFill>
                <a:latin typeface="+mj-lt"/>
                <a:ea typeface="+mj-ea"/>
                <a:cs typeface="+mj-cs"/>
              </a:rPr>
              <a:t>Task Force Dietetics Education (TFDE) </a:t>
            </a:r>
          </a:p>
        </p:txBody>
      </p:sp>
      <p:pic>
        <p:nvPicPr>
          <p:cNvPr id="6" name="Graphic 5" descr="Education">
            <a:extLst>
              <a:ext uri="{FF2B5EF4-FFF2-40B4-BE49-F238E27FC236}">
                <a16:creationId xmlns:a16="http://schemas.microsoft.com/office/drawing/2014/main" id="{AC207CE8-6FC0-4B3E-92D4-E0733179AB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8" name="Graphic 7">
            <a:extLst>
              <a:ext uri="{FF2B5EF4-FFF2-40B4-BE49-F238E27FC236}">
                <a16:creationId xmlns:a16="http://schemas.microsoft.com/office/drawing/2014/main" id="{487FDA3B-6A6F-495E-9D81-E0BB0319D4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915344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27A4E9-46CC-47FE-858E-5F2AF2D90ED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dirty="0">
                <a:solidFill>
                  <a:schemeClr val="bg1">
                    <a:lumMod val="95000"/>
                    <a:lumOff val="5000"/>
                  </a:schemeClr>
                </a:solidFill>
              </a:rPr>
              <a:t>Program Structure in </a:t>
            </a:r>
            <a:r>
              <a:rPr lang="en-US" sz="5400" dirty="0" err="1">
                <a:solidFill>
                  <a:schemeClr val="bg1">
                    <a:lumMod val="95000"/>
                    <a:lumOff val="5000"/>
                  </a:schemeClr>
                </a:solidFill>
              </a:rPr>
              <a:t>Universiti</a:t>
            </a:r>
            <a:r>
              <a:rPr lang="en-US" sz="5400" dirty="0">
                <a:solidFill>
                  <a:schemeClr val="bg1">
                    <a:lumMod val="95000"/>
                    <a:lumOff val="5000"/>
                  </a:schemeClr>
                </a:solidFill>
              </a:rPr>
              <a:t> Putra Malaysia</a:t>
            </a:r>
          </a:p>
        </p:txBody>
      </p:sp>
    </p:spTree>
    <p:extLst>
      <p:ext uri="{BB962C8B-B14F-4D97-AF65-F5344CB8AC3E}">
        <p14:creationId xmlns:p14="http://schemas.microsoft.com/office/powerpoint/2010/main" val="45446805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CF7E-6A18-4F3E-9C2F-B8C6AEF28C89}"/>
              </a:ext>
            </a:extLst>
          </p:cNvPr>
          <p:cNvSpPr>
            <a:spLocks noGrp="1"/>
          </p:cNvSpPr>
          <p:nvPr>
            <p:ph type="title"/>
          </p:nvPr>
        </p:nvSpPr>
        <p:spPr>
          <a:xfrm>
            <a:off x="655320" y="112888"/>
            <a:ext cx="10515600" cy="1325563"/>
          </a:xfrm>
        </p:spPr>
        <p:txBody>
          <a:bodyPr>
            <a:normAutofit/>
          </a:bodyPr>
          <a:lstStyle/>
          <a:p>
            <a:pPr algn="ctr"/>
            <a:r>
              <a:rPr lang="en-MY" b="1" dirty="0"/>
              <a:t>Program Goal – Graduates that; </a:t>
            </a:r>
          </a:p>
        </p:txBody>
      </p:sp>
      <p:pic>
        <p:nvPicPr>
          <p:cNvPr id="5" name="Picture 2" descr="Image result for upm logo">
            <a:extLst>
              <a:ext uri="{FF2B5EF4-FFF2-40B4-BE49-F238E27FC236}">
                <a16:creationId xmlns:a16="http://schemas.microsoft.com/office/drawing/2014/main" id="{787727F3-E28C-4944-9544-ABC1EC7CA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023" y="6086475"/>
            <a:ext cx="1097576" cy="6586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Rectangle 2">
            <a:extLst>
              <a:ext uri="{FF2B5EF4-FFF2-40B4-BE49-F238E27FC236}">
                <a16:creationId xmlns:a16="http://schemas.microsoft.com/office/drawing/2014/main" id="{855915DE-79AD-4A6A-B23A-994AB18A24EA}"/>
              </a:ext>
            </a:extLst>
          </p:cNvPr>
          <p:cNvGraphicFramePr>
            <a:graphicFrameLocks noGrp="1"/>
          </p:cNvGraphicFramePr>
          <p:nvPr>
            <p:ph idx="1"/>
          </p:nvPr>
        </p:nvGraphicFramePr>
        <p:xfrm>
          <a:off x="428625" y="1285876"/>
          <a:ext cx="11296650" cy="5572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436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a:extLst>
              <a:ext uri="{FF2B5EF4-FFF2-40B4-BE49-F238E27FC236}">
                <a16:creationId xmlns:a16="http://schemas.microsoft.com/office/drawing/2014/main" id="{39DDF5A6-160B-4A68-8980-B8D92E2D16EF}"/>
              </a:ext>
            </a:extLst>
          </p:cNvPr>
          <p:cNvSpPr>
            <a:spLocks noGrp="1"/>
          </p:cNvSpPr>
          <p:nvPr>
            <p:ph type="title"/>
          </p:nvPr>
        </p:nvSpPr>
        <p:spPr>
          <a:xfrm>
            <a:off x="438150" y="179706"/>
            <a:ext cx="11525250" cy="1143000"/>
          </a:xfrm>
        </p:spPr>
        <p:txBody>
          <a:bodyPr>
            <a:normAutofit/>
          </a:bodyPr>
          <a:lstStyle>
            <a:lvl1pPr defTabSz="768095">
              <a:defRPr sz="4535" b="1">
                <a:latin typeface="Aharoni"/>
                <a:ea typeface="Aharoni"/>
                <a:cs typeface="Aharoni"/>
                <a:sym typeface="Aharoni"/>
              </a:defRPr>
            </a:lvl1pPr>
          </a:lstStyle>
          <a:p>
            <a:pPr algn="ctr">
              <a:spcBef>
                <a:spcPts val="0"/>
              </a:spcBef>
              <a:defRPr sz="3696" b="0">
                <a:latin typeface="Calibri"/>
                <a:ea typeface="Calibri"/>
                <a:cs typeface="Calibri"/>
                <a:sym typeface="Calibri"/>
              </a:defRPr>
            </a:pPr>
            <a:r>
              <a:rPr dirty="0"/>
              <a:t>Entry into the Program</a:t>
            </a:r>
          </a:p>
        </p:txBody>
      </p:sp>
      <p:sp>
        <p:nvSpPr>
          <p:cNvPr id="700" name="Shape 700">
            <a:extLst>
              <a:ext uri="{FF2B5EF4-FFF2-40B4-BE49-F238E27FC236}">
                <a16:creationId xmlns:a16="http://schemas.microsoft.com/office/drawing/2014/main" id="{AC123B7F-0732-4B73-A047-8A31E7BFDDC2}"/>
              </a:ext>
            </a:extLst>
          </p:cNvPr>
          <p:cNvSpPr>
            <a:spLocks noGrp="1"/>
          </p:cNvSpPr>
          <p:nvPr>
            <p:ph type="sldNum" sz="quarter" idx="10"/>
          </p:nvPr>
        </p:nvSpPr>
        <p:spPr>
          <a:extLst>
            <a:ext uri="{C572A759-6A51-4108-AA02-DFA0A04FC94B}"/>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E1B5E-FF74-492C-A2B7-864D0311F4DE}" type="slidenum">
              <a:rPr kumimoji="0" sz="1200" b="0" i="0" u="none" strike="noStrike" kern="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33797" name="Group 717">
            <a:extLst>
              <a:ext uri="{FF2B5EF4-FFF2-40B4-BE49-F238E27FC236}">
                <a16:creationId xmlns:a16="http://schemas.microsoft.com/office/drawing/2014/main" id="{F6402E4E-8435-4FDC-AF3F-B5714AF41155}"/>
              </a:ext>
            </a:extLst>
          </p:cNvPr>
          <p:cNvGrpSpPr>
            <a:grpSpLocks/>
          </p:cNvGrpSpPr>
          <p:nvPr/>
        </p:nvGrpSpPr>
        <p:grpSpPr bwMode="auto">
          <a:xfrm>
            <a:off x="866775" y="1322706"/>
            <a:ext cx="10668000" cy="5125719"/>
            <a:chOff x="0" y="0"/>
            <a:chExt cx="8189614" cy="4401194"/>
          </a:xfrm>
        </p:grpSpPr>
        <p:sp>
          <p:nvSpPr>
            <p:cNvPr id="702" name="Shape 702">
              <a:extLst>
                <a:ext uri="{FF2B5EF4-FFF2-40B4-BE49-F238E27FC236}">
                  <a16:creationId xmlns:a16="http://schemas.microsoft.com/office/drawing/2014/main" id="{A6AE6754-C1E3-4BCA-9AC3-011B2466ADB2}"/>
                </a:ext>
              </a:extLst>
            </p:cNvPr>
            <p:cNvSpPr/>
            <p:nvPr/>
          </p:nvSpPr>
          <p:spPr>
            <a:xfrm>
              <a:off x="2908194" y="0"/>
              <a:ext cx="1941442" cy="511065"/>
            </a:xfrm>
            <a:prstGeom prst="rect">
              <a:avLst/>
            </a:prstGeom>
            <a:solidFill>
              <a:srgbClr val="FFFFFF"/>
            </a:solidFill>
            <a:ln w="25400" cap="flat">
              <a:solidFill>
                <a:schemeClr val="accent1"/>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000000"/>
                  </a:solidFill>
                  <a:effectLst/>
                  <a:uLnTx/>
                  <a:uFillTx/>
                  <a:latin typeface="Calibri"/>
                  <a:ea typeface="+mn-ea"/>
                  <a:cs typeface="Calibri"/>
                  <a:sym typeface="Calibri"/>
                </a:rPr>
                <a:t>SPM / O-Level</a:t>
              </a:r>
            </a:p>
          </p:txBody>
        </p:sp>
        <p:sp>
          <p:nvSpPr>
            <p:cNvPr id="703" name="Shape 703">
              <a:extLst>
                <a:ext uri="{FF2B5EF4-FFF2-40B4-BE49-F238E27FC236}">
                  <a16:creationId xmlns:a16="http://schemas.microsoft.com/office/drawing/2014/main" id="{44AC96D2-D010-4C44-9642-A634A4329305}"/>
                </a:ext>
              </a:extLst>
            </p:cNvPr>
            <p:cNvSpPr/>
            <p:nvPr/>
          </p:nvSpPr>
          <p:spPr>
            <a:xfrm>
              <a:off x="2319253" y="1095140"/>
              <a:ext cx="1941441" cy="511065"/>
            </a:xfrm>
            <a:prstGeom prst="rect">
              <a:avLst/>
            </a:prstGeom>
            <a:solidFill>
              <a:srgbClr val="FFFFFF"/>
            </a:solidFill>
            <a:ln w="25400" cap="flat">
              <a:solidFill>
                <a:schemeClr val="accent1"/>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000000"/>
                  </a:solidFill>
                  <a:effectLst/>
                  <a:uLnTx/>
                  <a:uFillTx/>
                  <a:latin typeface="Calibri"/>
                  <a:ea typeface="+mn-ea"/>
                  <a:cs typeface="Calibri"/>
                  <a:sym typeface="Calibri"/>
                </a:rPr>
                <a:t>STPM / A-Level</a:t>
              </a:r>
            </a:p>
          </p:txBody>
        </p:sp>
        <p:sp>
          <p:nvSpPr>
            <p:cNvPr id="704" name="Shape 704">
              <a:extLst>
                <a:ext uri="{FF2B5EF4-FFF2-40B4-BE49-F238E27FC236}">
                  <a16:creationId xmlns:a16="http://schemas.microsoft.com/office/drawing/2014/main" id="{BDDD605E-CDEE-4FB0-990C-399391EF246E}"/>
                </a:ext>
              </a:extLst>
            </p:cNvPr>
            <p:cNvSpPr/>
            <p:nvPr/>
          </p:nvSpPr>
          <p:spPr>
            <a:xfrm>
              <a:off x="0" y="1095140"/>
              <a:ext cx="1941442" cy="511065"/>
            </a:xfrm>
            <a:prstGeom prst="rect">
              <a:avLst/>
            </a:prstGeom>
            <a:solidFill>
              <a:srgbClr val="FFFFFF"/>
            </a:solidFill>
            <a:ln w="25400" cap="flat">
              <a:solidFill>
                <a:schemeClr val="accent1"/>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000000"/>
                  </a:solidFill>
                  <a:effectLst/>
                  <a:uLnTx/>
                  <a:uFillTx/>
                  <a:latin typeface="Calibri"/>
                  <a:ea typeface="+mn-ea"/>
                  <a:cs typeface="Calibri"/>
                  <a:sym typeface="Calibri"/>
                </a:rPr>
                <a:t>Pre-U (ASPER)</a:t>
              </a:r>
            </a:p>
          </p:txBody>
        </p:sp>
        <p:sp>
          <p:nvSpPr>
            <p:cNvPr id="705" name="Shape 705">
              <a:extLst>
                <a:ext uri="{FF2B5EF4-FFF2-40B4-BE49-F238E27FC236}">
                  <a16:creationId xmlns:a16="http://schemas.microsoft.com/office/drawing/2014/main" id="{727796F6-2BF4-4808-8500-16B60A84A5BB}"/>
                </a:ext>
              </a:extLst>
            </p:cNvPr>
            <p:cNvSpPr/>
            <p:nvPr/>
          </p:nvSpPr>
          <p:spPr>
            <a:xfrm>
              <a:off x="4640094" y="1095140"/>
              <a:ext cx="1641415" cy="511065"/>
            </a:xfrm>
            <a:prstGeom prst="rect">
              <a:avLst/>
            </a:prstGeom>
            <a:solidFill>
              <a:srgbClr val="FFFFFF"/>
            </a:solidFill>
            <a:ln w="25400" cap="flat">
              <a:solidFill>
                <a:schemeClr val="accent1"/>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000000"/>
                  </a:solidFill>
                  <a:effectLst/>
                  <a:uLnTx/>
                  <a:uFillTx/>
                  <a:latin typeface="Calibri"/>
                  <a:ea typeface="+mn-ea"/>
                  <a:cs typeface="Calibri"/>
                  <a:sym typeface="Calibri"/>
                </a:rPr>
                <a:t>Matriculation</a:t>
              </a:r>
            </a:p>
          </p:txBody>
        </p:sp>
        <p:sp>
          <p:nvSpPr>
            <p:cNvPr id="706" name="Shape 706">
              <a:extLst>
                <a:ext uri="{FF2B5EF4-FFF2-40B4-BE49-F238E27FC236}">
                  <a16:creationId xmlns:a16="http://schemas.microsoft.com/office/drawing/2014/main" id="{EF041766-ED7F-4158-8287-B2F26C6BE754}"/>
                </a:ext>
              </a:extLst>
            </p:cNvPr>
            <p:cNvSpPr/>
            <p:nvPr/>
          </p:nvSpPr>
          <p:spPr>
            <a:xfrm>
              <a:off x="6660907" y="1095140"/>
              <a:ext cx="1528707" cy="511065"/>
            </a:xfrm>
            <a:prstGeom prst="rect">
              <a:avLst/>
            </a:prstGeom>
            <a:solidFill>
              <a:srgbClr val="FFFFFF"/>
            </a:solidFill>
            <a:ln w="25400" cap="flat">
              <a:solidFill>
                <a:schemeClr val="accent1"/>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000000"/>
                  </a:solidFill>
                  <a:effectLst/>
                  <a:uLnTx/>
                  <a:uFillTx/>
                  <a:latin typeface="Calibri"/>
                  <a:ea typeface="+mn-ea"/>
                  <a:cs typeface="Calibri"/>
                  <a:sym typeface="Calibri"/>
                </a:rPr>
                <a:t>Diploma</a:t>
              </a:r>
            </a:p>
          </p:txBody>
        </p:sp>
        <p:sp>
          <p:nvSpPr>
            <p:cNvPr id="707" name="Shape 707">
              <a:extLst>
                <a:ext uri="{FF2B5EF4-FFF2-40B4-BE49-F238E27FC236}">
                  <a16:creationId xmlns:a16="http://schemas.microsoft.com/office/drawing/2014/main" id="{311317DA-D81A-4018-BA1A-F8D5252BF923}"/>
                </a:ext>
              </a:extLst>
            </p:cNvPr>
            <p:cNvSpPr/>
            <p:nvPr/>
          </p:nvSpPr>
          <p:spPr>
            <a:xfrm>
              <a:off x="2470060" y="2188693"/>
              <a:ext cx="2817710" cy="1117361"/>
            </a:xfrm>
            <a:prstGeom prst="rect">
              <a:avLst/>
            </a:prstGeom>
            <a:solidFill>
              <a:srgbClr val="FFFFFF"/>
            </a:solidFill>
            <a:ln w="25400" cap="flat">
              <a:solidFill>
                <a:schemeClr val="accent1"/>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000000"/>
                  </a:solidFill>
                  <a:effectLst/>
                  <a:uLnTx/>
                  <a:uFillTx/>
                  <a:latin typeface="Calibri"/>
                  <a:ea typeface="+mn-ea"/>
                  <a:cs typeface="Calibri"/>
                  <a:sym typeface="Calibri"/>
                </a:rPr>
                <a:t>Shortlisted for Interview per admission requirements</a:t>
              </a:r>
            </a:p>
          </p:txBody>
        </p:sp>
        <p:sp>
          <p:nvSpPr>
            <p:cNvPr id="708" name="Shape 708">
              <a:extLst>
                <a:ext uri="{FF2B5EF4-FFF2-40B4-BE49-F238E27FC236}">
                  <a16:creationId xmlns:a16="http://schemas.microsoft.com/office/drawing/2014/main" id="{6FCBDBAA-87DC-4361-B749-C4CD257F0F61}"/>
                </a:ext>
              </a:extLst>
            </p:cNvPr>
            <p:cNvSpPr/>
            <p:nvPr/>
          </p:nvSpPr>
          <p:spPr>
            <a:xfrm>
              <a:off x="2908194" y="3890129"/>
              <a:ext cx="1941442" cy="511065"/>
            </a:xfrm>
            <a:prstGeom prst="rect">
              <a:avLst/>
            </a:prstGeom>
            <a:solidFill>
              <a:schemeClr val="accent2"/>
            </a:solidFill>
            <a:ln w="25400" cap="flat">
              <a:solidFill>
                <a:srgbClr val="8C3A38"/>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0" cap="none" spc="0" normalizeH="0" baseline="0" noProof="0">
                  <a:ln>
                    <a:noFill/>
                  </a:ln>
                  <a:solidFill>
                    <a:srgbClr val="FFFFFF"/>
                  </a:solidFill>
                  <a:effectLst/>
                  <a:uLnTx/>
                  <a:uFillTx/>
                  <a:latin typeface="Calibri"/>
                  <a:ea typeface="+mn-ea"/>
                  <a:cs typeface="Calibri"/>
                  <a:sym typeface="Calibri"/>
                </a:rPr>
                <a:t>Enrollment</a:t>
              </a:r>
            </a:p>
          </p:txBody>
        </p:sp>
        <p:sp>
          <p:nvSpPr>
            <p:cNvPr id="709" name="Shape 709">
              <a:extLst>
                <a:ext uri="{FF2B5EF4-FFF2-40B4-BE49-F238E27FC236}">
                  <a16:creationId xmlns:a16="http://schemas.microsoft.com/office/drawing/2014/main" id="{B5AED7A3-9233-475D-8901-1285A6CC0694}"/>
                </a:ext>
              </a:extLst>
            </p:cNvPr>
            <p:cNvSpPr/>
            <p:nvPr/>
          </p:nvSpPr>
          <p:spPr>
            <a:xfrm>
              <a:off x="3878121" y="534872"/>
              <a:ext cx="0" cy="536460"/>
            </a:xfrm>
            <a:prstGeom prst="line">
              <a:avLst/>
            </a:prstGeom>
            <a:noFill/>
            <a:ln w="25400" cap="flat">
              <a:solidFill>
                <a:schemeClr val="accent1"/>
              </a:solidFill>
              <a:prstDash val="solid"/>
              <a:bevel/>
              <a:tailEnd type="triangle" w="med" len="med"/>
            </a:ln>
            <a:effectLst>
              <a:outerShdw blurRad="38100" dist="20000" dir="5400000" rotWithShape="0">
                <a:srgbClr val="000000">
                  <a:alpha val="38000"/>
                </a:srgbClr>
              </a:outerShdw>
            </a:effectLst>
          </p:spPr>
          <p:txBody>
            <a:bodyPr lIns="45719" tIns="45719" rIns="45719" bIns="45719"/>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1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710" name="Shape 710">
              <a:extLst>
                <a:ext uri="{FF2B5EF4-FFF2-40B4-BE49-F238E27FC236}">
                  <a16:creationId xmlns:a16="http://schemas.microsoft.com/office/drawing/2014/main" id="{D00FAB0A-C406-4C46-8A85-9288738152DF}"/>
                </a:ext>
              </a:extLst>
            </p:cNvPr>
            <p:cNvSpPr/>
            <p:nvPr/>
          </p:nvSpPr>
          <p:spPr>
            <a:xfrm>
              <a:off x="3878121" y="1639536"/>
              <a:ext cx="0" cy="538048"/>
            </a:xfrm>
            <a:prstGeom prst="line">
              <a:avLst/>
            </a:prstGeom>
            <a:noFill/>
            <a:ln w="25400" cap="flat">
              <a:solidFill>
                <a:schemeClr val="accent1"/>
              </a:solidFill>
              <a:prstDash val="solid"/>
              <a:bevel/>
              <a:tailEnd type="triangle" w="med" len="med"/>
            </a:ln>
            <a:effectLst>
              <a:outerShdw blurRad="38100" dist="20000" dir="5400000" rotWithShape="0">
                <a:srgbClr val="000000">
                  <a:alpha val="38000"/>
                </a:srgbClr>
              </a:outerShdw>
            </a:effectLst>
          </p:spPr>
          <p:txBody>
            <a:bodyPr lIns="45719" tIns="45719" rIns="45719" bIns="45719"/>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1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711" name="Shape 711">
              <a:extLst>
                <a:ext uri="{FF2B5EF4-FFF2-40B4-BE49-F238E27FC236}">
                  <a16:creationId xmlns:a16="http://schemas.microsoft.com/office/drawing/2014/main" id="{5B63C9FF-6D6C-4D86-8A60-ECF3969796E4}"/>
                </a:ext>
              </a:extLst>
            </p:cNvPr>
            <p:cNvSpPr/>
            <p:nvPr/>
          </p:nvSpPr>
          <p:spPr>
            <a:xfrm>
              <a:off x="1947792" y="1350673"/>
              <a:ext cx="374636" cy="0"/>
            </a:xfrm>
            <a:prstGeom prst="line">
              <a:avLst/>
            </a:prstGeom>
            <a:noFill/>
            <a:ln w="25400" cap="flat">
              <a:solidFill>
                <a:schemeClr val="accent1"/>
              </a:solidFill>
              <a:prstDash val="solid"/>
              <a:bevel/>
            </a:ln>
            <a:effectLst>
              <a:outerShdw blurRad="38100" dist="20000" dir="5400000" rotWithShape="0">
                <a:srgbClr val="000000">
                  <a:alpha val="38000"/>
                </a:srgbClr>
              </a:outerShdw>
            </a:effectLst>
          </p:spPr>
          <p:txBody>
            <a:bodyPr lIns="45719" tIns="45719" rIns="45719" bIns="45719"/>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1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712" name="Shape 712">
              <a:extLst>
                <a:ext uri="{FF2B5EF4-FFF2-40B4-BE49-F238E27FC236}">
                  <a16:creationId xmlns:a16="http://schemas.microsoft.com/office/drawing/2014/main" id="{B8A0F7FC-0D97-45FA-BF5E-F8F81183E45E}"/>
                </a:ext>
              </a:extLst>
            </p:cNvPr>
            <p:cNvSpPr/>
            <p:nvPr/>
          </p:nvSpPr>
          <p:spPr>
            <a:xfrm>
              <a:off x="4271807" y="1361783"/>
              <a:ext cx="374636" cy="0"/>
            </a:xfrm>
            <a:prstGeom prst="line">
              <a:avLst/>
            </a:prstGeom>
            <a:noFill/>
            <a:ln w="25400" cap="flat">
              <a:solidFill>
                <a:schemeClr val="accent1"/>
              </a:solidFill>
              <a:prstDash val="solid"/>
              <a:bevel/>
            </a:ln>
            <a:effectLst>
              <a:outerShdw blurRad="38100" dist="20000" dir="5400000" rotWithShape="0">
                <a:srgbClr val="000000">
                  <a:alpha val="38000"/>
                </a:srgbClr>
              </a:outerShdw>
            </a:effectLst>
          </p:spPr>
          <p:txBody>
            <a:bodyPr lIns="45719" tIns="45719" rIns="45719" bIns="45719"/>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1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713" name="Shape 713">
              <a:extLst>
                <a:ext uri="{FF2B5EF4-FFF2-40B4-BE49-F238E27FC236}">
                  <a16:creationId xmlns:a16="http://schemas.microsoft.com/office/drawing/2014/main" id="{B83C2E73-E2E2-403B-A0DA-380BFC3EFB1B}"/>
                </a:ext>
              </a:extLst>
            </p:cNvPr>
            <p:cNvSpPr/>
            <p:nvPr/>
          </p:nvSpPr>
          <p:spPr>
            <a:xfrm>
              <a:off x="6291033" y="1363370"/>
              <a:ext cx="374636" cy="0"/>
            </a:xfrm>
            <a:prstGeom prst="line">
              <a:avLst/>
            </a:prstGeom>
            <a:noFill/>
            <a:ln w="25400" cap="flat">
              <a:solidFill>
                <a:schemeClr val="accent1"/>
              </a:solidFill>
              <a:prstDash val="solid"/>
              <a:bevel/>
            </a:ln>
            <a:effectLst>
              <a:outerShdw blurRad="38100" dist="20000" dir="5400000" rotWithShape="0">
                <a:srgbClr val="000000">
                  <a:alpha val="38000"/>
                </a:srgbClr>
              </a:outerShdw>
            </a:effectLst>
          </p:spPr>
          <p:txBody>
            <a:bodyPr lIns="45719" tIns="45719" rIns="45719" bIns="45719"/>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1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714" name="Shape 714">
              <a:extLst>
                <a:ext uri="{FF2B5EF4-FFF2-40B4-BE49-F238E27FC236}">
                  <a16:creationId xmlns:a16="http://schemas.microsoft.com/office/drawing/2014/main" id="{DEB30AA5-E9EB-4111-BDF2-72F7608896F6}"/>
                </a:ext>
              </a:extLst>
            </p:cNvPr>
            <p:cNvSpPr/>
            <p:nvPr/>
          </p:nvSpPr>
          <p:spPr>
            <a:xfrm>
              <a:off x="3878121" y="3329862"/>
              <a:ext cx="0" cy="536460"/>
            </a:xfrm>
            <a:prstGeom prst="line">
              <a:avLst/>
            </a:prstGeom>
            <a:noFill/>
            <a:ln w="25400" cap="flat">
              <a:solidFill>
                <a:schemeClr val="accent1"/>
              </a:solidFill>
              <a:prstDash val="solid"/>
              <a:bevel/>
              <a:tailEnd type="triangle" w="med" len="med"/>
            </a:ln>
            <a:effectLst>
              <a:outerShdw blurRad="38100" dist="20000" dir="5400000" rotWithShape="0">
                <a:srgbClr val="000000">
                  <a:alpha val="38000"/>
                </a:srgbClr>
              </a:outerShdw>
            </a:effectLst>
          </p:spPr>
          <p:txBody>
            <a:bodyPr lIns="45719" tIns="45719" rIns="45719" bIns="45719"/>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1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sp>
          <p:nvSpPr>
            <p:cNvPr id="715" name="Shape 715">
              <a:extLst>
                <a:ext uri="{FF2B5EF4-FFF2-40B4-BE49-F238E27FC236}">
                  <a16:creationId xmlns:a16="http://schemas.microsoft.com/office/drawing/2014/main" id="{D49FC766-06B2-4087-9C4D-6CE89E5505EC}"/>
                </a:ext>
              </a:extLst>
            </p:cNvPr>
            <p:cNvSpPr/>
            <p:nvPr/>
          </p:nvSpPr>
          <p:spPr>
            <a:xfrm>
              <a:off x="0" y="2377566"/>
              <a:ext cx="1941442" cy="741203"/>
            </a:xfrm>
            <a:prstGeom prst="rect">
              <a:avLst/>
            </a:prstGeom>
            <a:solidFill>
              <a:srgbClr val="FFFFFF"/>
            </a:solidFill>
            <a:ln w="25400" cap="flat">
              <a:solidFill>
                <a:schemeClr val="accent2">
                  <a:lumOff val="11813"/>
                </a:schemeClr>
              </a:solidFill>
              <a:prstDash val="solid"/>
              <a:bevel/>
            </a:ln>
            <a:effectLst>
              <a:outerShdw blurRad="38100" dist="23000" dir="5400000" rotWithShape="0">
                <a:srgbClr val="000000">
                  <a:alpha val="35000"/>
                </a:srgbClr>
              </a:outerShdw>
            </a:effectLst>
            <a:extLst>
              <a:ext uri="{C572A759-6A51-4108-AA02-DFA0A04FC94B}"/>
            </a:extLst>
          </p:spPr>
          <p:txBody>
            <a:bodyPr lIns="45719" tIns="45719" rIns="45719" bIns="45719" anchor="ctr"/>
            <a:lstStyle>
              <a:lvl1pPr algn="ctr">
                <a:defRPr sz="20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a:ln>
                    <a:noFill/>
                  </a:ln>
                  <a:solidFill>
                    <a:srgbClr val="000000"/>
                  </a:solidFill>
                  <a:effectLst/>
                  <a:uLnTx/>
                  <a:uFillTx/>
                  <a:latin typeface="Calibri"/>
                  <a:ea typeface="+mn-ea"/>
                  <a:cs typeface="Calibri"/>
                  <a:sym typeface="Calibri"/>
                </a:rPr>
                <a:t>International candidates</a:t>
              </a:r>
            </a:p>
          </p:txBody>
        </p:sp>
        <p:sp>
          <p:nvSpPr>
            <p:cNvPr id="716" name="Shape 716">
              <a:extLst>
                <a:ext uri="{FF2B5EF4-FFF2-40B4-BE49-F238E27FC236}">
                  <a16:creationId xmlns:a16="http://schemas.microsoft.com/office/drawing/2014/main" id="{43218C1D-6F5B-441C-8222-787D4F9713AF}"/>
                </a:ext>
              </a:extLst>
            </p:cNvPr>
            <p:cNvSpPr/>
            <p:nvPr/>
          </p:nvSpPr>
          <p:spPr>
            <a:xfrm>
              <a:off x="1981128" y="2747373"/>
              <a:ext cx="447659" cy="0"/>
            </a:xfrm>
            <a:prstGeom prst="line">
              <a:avLst/>
            </a:prstGeom>
            <a:noFill/>
            <a:ln w="25400" cap="flat">
              <a:solidFill>
                <a:schemeClr val="accent2">
                  <a:lumOff val="11813"/>
                </a:schemeClr>
              </a:solidFill>
              <a:custDash>
                <a:ds d="200000" sp="200000"/>
              </a:custDash>
              <a:miter lim="400000"/>
              <a:tailEnd type="triangle" w="med" len="med"/>
            </a:ln>
            <a:effectLst>
              <a:outerShdw blurRad="38100" dist="20000" dir="5400000" rotWithShape="0">
                <a:srgbClr val="000000">
                  <a:alpha val="38000"/>
                </a:srgbClr>
              </a:outerShdw>
            </a:effectLst>
          </p:spPr>
          <p:txBody>
            <a:bodyPr lIns="45719" tIns="45719" rIns="45719" bIns="45719"/>
            <a:lstStyle/>
            <a:p>
              <a:pPr marL="0" marR="0" lvl="0" indent="0" algn="l" defTabSz="457200" rtl="0" eaLnBrk="1" fontAlgn="auto" latinLnBrk="0" hangingPunct="1">
                <a:lnSpc>
                  <a:spcPct val="100000"/>
                </a:lnSpc>
                <a:spcBef>
                  <a:spcPts val="0"/>
                </a:spcBef>
                <a:spcAft>
                  <a:spcPts val="0"/>
                </a:spcAft>
                <a:buClrTx/>
                <a:buSzTx/>
                <a:buFontTx/>
                <a:buNone/>
                <a:tabLst/>
                <a:defRPr sz="1200">
                  <a:latin typeface="+mj-lt"/>
                  <a:ea typeface="+mj-ea"/>
                  <a:cs typeface="+mj-cs"/>
                  <a:sym typeface="Helvetica"/>
                </a:defRPr>
              </a:pPr>
              <a:endParaRPr kumimoji="0" sz="1200" b="0" i="0" u="none" strike="noStrike" kern="0" cap="none" spc="0" normalizeH="0" baseline="0" noProof="0">
                <a:ln>
                  <a:noFill/>
                </a:ln>
                <a:solidFill>
                  <a:srgbClr val="000000"/>
                </a:solidFill>
                <a:effectLst/>
                <a:uLnTx/>
                <a:uFillTx/>
                <a:latin typeface="Helvetica"/>
                <a:ea typeface="+mn-ea"/>
                <a:cs typeface="Helvetica"/>
                <a:sym typeface="Helvetica"/>
              </a:endParaRPr>
            </a:p>
          </p:txBody>
        </p:sp>
      </p:grpSp>
      <p:pic>
        <p:nvPicPr>
          <p:cNvPr id="21" name="Picture 2" descr="Image result for upm logo">
            <a:extLst>
              <a:ext uri="{FF2B5EF4-FFF2-40B4-BE49-F238E27FC236}">
                <a16:creationId xmlns:a16="http://schemas.microsoft.com/office/drawing/2014/main" id="{C5BFA0CC-1C73-4BAE-8725-A540B52C8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6030" y="5608813"/>
            <a:ext cx="1893569" cy="1136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0C4F-E7CB-4BF2-A466-8FE809A4252B}"/>
              </a:ext>
            </a:extLst>
          </p:cNvPr>
          <p:cNvSpPr>
            <a:spLocks noGrp="1"/>
          </p:cNvSpPr>
          <p:nvPr>
            <p:ph type="title"/>
          </p:nvPr>
        </p:nvSpPr>
        <p:spPr>
          <a:xfrm>
            <a:off x="1136428" y="627564"/>
            <a:ext cx="7474172" cy="1325563"/>
          </a:xfrm>
        </p:spPr>
        <p:txBody>
          <a:bodyPr>
            <a:normAutofit/>
          </a:bodyPr>
          <a:lstStyle/>
          <a:p>
            <a:r>
              <a:rPr lang="en-MY" dirty="0"/>
              <a:t>Overview of Presentation </a:t>
            </a:r>
          </a:p>
        </p:txBody>
      </p:sp>
      <p:sp>
        <p:nvSpPr>
          <p:cNvPr id="13" name="Content Placeholder 2">
            <a:extLst>
              <a:ext uri="{FF2B5EF4-FFF2-40B4-BE49-F238E27FC236}">
                <a16:creationId xmlns:a16="http://schemas.microsoft.com/office/drawing/2014/main" id="{A90E33B3-C10E-4917-95CF-8B3CECC73378}"/>
              </a:ext>
            </a:extLst>
          </p:cNvPr>
          <p:cNvSpPr>
            <a:spLocks noGrp="1"/>
          </p:cNvSpPr>
          <p:nvPr>
            <p:ph idx="1"/>
          </p:nvPr>
        </p:nvSpPr>
        <p:spPr>
          <a:xfrm>
            <a:off x="1136429" y="2278173"/>
            <a:ext cx="7816023" cy="3450613"/>
          </a:xfrm>
        </p:spPr>
        <p:txBody>
          <a:bodyPr anchor="ctr">
            <a:normAutofit/>
          </a:bodyPr>
          <a:lstStyle/>
          <a:p>
            <a:r>
              <a:rPr lang="en-US" sz="2200"/>
              <a:t>Dietetics Profession in Malaysia – role, profile &amp; qualification</a:t>
            </a:r>
          </a:p>
          <a:p>
            <a:endParaRPr lang="en-US" sz="2200"/>
          </a:p>
          <a:p>
            <a:r>
              <a:rPr lang="en-US" sz="2200"/>
              <a:t>Registration status of dietitians in Malaysia </a:t>
            </a:r>
          </a:p>
          <a:p>
            <a:endParaRPr lang="en-US" sz="2200"/>
          </a:p>
          <a:p>
            <a:r>
              <a:rPr lang="en-US" sz="2200"/>
              <a:t>Curriculum &amp; approaches to teaching learning</a:t>
            </a:r>
          </a:p>
          <a:p>
            <a:endParaRPr lang="en-US" sz="2200"/>
          </a:p>
          <a:p>
            <a:r>
              <a:rPr lang="en-US" sz="2200"/>
              <a:t>Challenges faced by the profession and in education &amp; training of dietitians</a:t>
            </a:r>
          </a:p>
          <a:p>
            <a:pPr marL="0" indent="0">
              <a:buNone/>
            </a:pPr>
            <a:endParaRPr lang="en-MY" sz="2200" dirty="0"/>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eacher">
            <a:extLst>
              <a:ext uri="{FF2B5EF4-FFF2-40B4-BE49-F238E27FC236}">
                <a16:creationId xmlns:a16="http://schemas.microsoft.com/office/drawing/2014/main" id="{1161E6C3-D14D-4BE0-85D3-CEB5DCC299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232931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21" name="IMG-20150531-WA0009.jpg" descr="A group of people standing in a room&#10;&#10;Description automatically generated">
            <a:extLst>
              <a:ext uri="{FF2B5EF4-FFF2-40B4-BE49-F238E27FC236}">
                <a16:creationId xmlns:a16="http://schemas.microsoft.com/office/drawing/2014/main" id="{CB90E4CE-7D0E-4F9C-992F-D1C59F3264C7}"/>
              </a:ext>
            </a:extLst>
          </p:cNvPr>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b="443"/>
          <a:stretch/>
        </p:blipFill>
        <p:spPr bwMode="auto">
          <a:xfrm>
            <a:off x="20" y="1017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823" name="Rectangle 20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 name="Shape 719">
            <a:extLst>
              <a:ext uri="{FF2B5EF4-FFF2-40B4-BE49-F238E27FC236}">
                <a16:creationId xmlns:a16="http://schemas.microsoft.com/office/drawing/2014/main" id="{0F26D7F8-0628-45A7-B0FE-627078AABB25}"/>
              </a:ext>
            </a:extLst>
          </p:cNvPr>
          <p:cNvSpPr>
            <a:spLocks noGrp="1"/>
          </p:cNvSpPr>
          <p:nvPr>
            <p:ph type="title"/>
          </p:nvPr>
        </p:nvSpPr>
        <p:spPr>
          <a:xfrm>
            <a:off x="523875" y="5317240"/>
            <a:ext cx="11210925" cy="744836"/>
          </a:xfrm>
        </p:spPr>
        <p:txBody>
          <a:bodyPr vert="horz" lIns="91440" tIns="45720" rIns="91440" bIns="45720" rtlCol="0" anchor="ctr">
            <a:normAutofit/>
          </a:bodyPr>
          <a:lstStyle>
            <a:lvl1pPr defTabSz="768095">
              <a:defRPr sz="4535" b="1">
                <a:latin typeface="Aharoni"/>
                <a:ea typeface="Aharoni"/>
                <a:cs typeface="Aharoni"/>
                <a:sym typeface="Aharoni"/>
              </a:defRPr>
            </a:lvl1pPr>
          </a:lstStyle>
          <a:p>
            <a:pPr algn="ctr" defTabSz="914400">
              <a:defRPr sz="3696" b="0">
                <a:latin typeface="Calibri"/>
                <a:ea typeface="Calibri"/>
                <a:cs typeface="Calibri"/>
                <a:sym typeface="Calibri"/>
              </a:defRPr>
            </a:pPr>
            <a:r>
              <a:rPr lang="en-US" sz="3600">
                <a:solidFill>
                  <a:schemeClr val="tx1">
                    <a:lumMod val="85000"/>
                    <a:lumOff val="15000"/>
                  </a:schemeClr>
                </a:solidFill>
                <a:latin typeface="+mj-lt"/>
                <a:ea typeface="+mj-ea"/>
                <a:cs typeface="+mj-cs"/>
              </a:rPr>
              <a:t>Interview Session </a:t>
            </a:r>
          </a:p>
        </p:txBody>
      </p:sp>
      <p:cxnSp>
        <p:nvCxnSpPr>
          <p:cNvPr id="34824" name="Straight Connector 20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20" name="Shape 720">
            <a:extLst>
              <a:ext uri="{FF2B5EF4-FFF2-40B4-BE49-F238E27FC236}">
                <a16:creationId xmlns:a16="http://schemas.microsoft.com/office/drawing/2014/main" id="{FE79CA66-8707-4A18-9223-083CEC3455E2}"/>
              </a:ext>
            </a:extLst>
          </p:cNvPr>
          <p:cNvSpPr>
            <a:spLocks noGrp="1"/>
          </p:cNvSpPr>
          <p:nvPr>
            <p:ph type="sldNum" sz="quarter" idx="10"/>
          </p:nvPr>
        </p:nvSpPr>
        <p:spPr>
          <a:xfrm>
            <a:off x="8610600" y="6356350"/>
            <a:ext cx="2743200" cy="365125"/>
          </a:xfrm>
          <a:prstGeom prst="ellipse">
            <a:avLst/>
          </a:prstGeom>
          <a:extLst>
            <a:ext uri="{C572A759-6A51-4108-AA02-DFA0A04FC94B}"/>
          </a:extLst>
        </p:spPr>
        <p:txBody>
          <a:bodyPr vert="horz" lIns="91440" tIns="45720" rIns="91440" bIns="45720" rtlCol="0" anchor="ct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5C5B5EA-9C87-4832-AF6E-1BA75D8C2466}"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30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descr="Image result for upm logo">
            <a:extLst>
              <a:ext uri="{FF2B5EF4-FFF2-40B4-BE49-F238E27FC236}">
                <a16:creationId xmlns:a16="http://schemas.microsoft.com/office/drawing/2014/main" id="{85B43183-B23B-405D-8308-457FAECE1E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6413" y="6167120"/>
            <a:ext cx="963186" cy="577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G-20150901-WA0020.jpg" descr="A person sitting at a table in a room&#10;&#10;Description automatically generated">
            <a:extLst>
              <a:ext uri="{FF2B5EF4-FFF2-40B4-BE49-F238E27FC236}">
                <a16:creationId xmlns:a16="http://schemas.microsoft.com/office/drawing/2014/main" id="{6D5D129A-D976-4A60-AAD9-AF2A441512ED}"/>
              </a:ext>
            </a:extLst>
          </p:cNvPr>
          <p:cNvPicPr>
            <a:picLocks noChangeAspect="1"/>
          </p:cNvPicPr>
          <p:nvPr/>
        </p:nvPicPr>
        <p:blipFill rotWithShape="1">
          <a:blip r:embed="rId3">
            <a:alphaModFix/>
            <a:biLevel thresh="75000"/>
          </a:blip>
          <a:srcRect l="25164" r="22391"/>
          <a:stretch/>
        </p:blipFill>
        <p:spPr>
          <a:xfrm>
            <a:off x="5797543" y="10"/>
            <a:ext cx="6394152" cy="6857990"/>
          </a:xfrm>
          <a:prstGeom prst="rect">
            <a:avLst/>
          </a:prstGeom>
        </p:spPr>
      </p:pic>
      <p:pic>
        <p:nvPicPr>
          <p:cNvPr id="185" name="Picture 18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754" name="Shape 754"/>
          <p:cNvSpPr>
            <a:spLocks noGrp="1"/>
          </p:cNvSpPr>
          <p:nvPr>
            <p:ph type="title"/>
          </p:nvPr>
        </p:nvSpPr>
        <p:spPr>
          <a:xfrm>
            <a:off x="804998" y="798445"/>
            <a:ext cx="4803636" cy="1311664"/>
          </a:xfrm>
          <a:prstGeom prst="rect">
            <a:avLst/>
          </a:prstGeom>
        </p:spPr>
        <p:txBody>
          <a:bodyPr>
            <a:normAutofit/>
          </a:bodyPr>
          <a:lstStyle/>
          <a:p>
            <a:pPr algn="ctr" defTabSz="621791">
              <a:defRPr sz="2992"/>
            </a:pPr>
            <a:r>
              <a:rPr lang="en-MY" sz="2992" b="1">
                <a:solidFill>
                  <a:srgbClr val="000000"/>
                </a:solidFill>
                <a:latin typeface="Aharoni"/>
                <a:ea typeface="Aharoni"/>
                <a:cs typeface="Aharoni"/>
                <a:sym typeface="Aharoni"/>
              </a:rPr>
              <a:t>CURRICULUM STRUCTURE</a:t>
            </a:r>
            <a:br>
              <a:rPr lang="en-MY" sz="2992" b="1">
                <a:solidFill>
                  <a:srgbClr val="000000"/>
                </a:solidFill>
                <a:latin typeface="Aharoni"/>
                <a:ea typeface="Aharoni"/>
                <a:cs typeface="Aharoni"/>
                <a:sym typeface="Aharoni"/>
              </a:rPr>
            </a:br>
            <a:endParaRPr lang="en-MY" sz="2992" b="1">
              <a:solidFill>
                <a:srgbClr val="000000"/>
              </a:solidFill>
              <a:latin typeface="Aharoni"/>
              <a:ea typeface="Aharoni"/>
              <a:cs typeface="Aharoni"/>
              <a:sym typeface="Aharoni"/>
            </a:endParaRPr>
          </a:p>
        </p:txBody>
      </p:sp>
      <p:sp>
        <p:nvSpPr>
          <p:cNvPr id="3" name="Content Placeholder 2">
            <a:extLst>
              <a:ext uri="{FF2B5EF4-FFF2-40B4-BE49-F238E27FC236}">
                <a16:creationId xmlns:a16="http://schemas.microsoft.com/office/drawing/2014/main" id="{022881F7-BE0E-4C4D-A4F3-1ED36CD687E0}"/>
              </a:ext>
            </a:extLst>
          </p:cNvPr>
          <p:cNvSpPr>
            <a:spLocks noGrp="1"/>
          </p:cNvSpPr>
          <p:nvPr>
            <p:ph idx="1"/>
          </p:nvPr>
        </p:nvSpPr>
        <p:spPr>
          <a:xfrm>
            <a:off x="804997" y="1524000"/>
            <a:ext cx="4992241" cy="5013769"/>
          </a:xfrm>
        </p:spPr>
        <p:txBody>
          <a:bodyPr anchor="ctr">
            <a:normAutofit/>
          </a:bodyPr>
          <a:lstStyle/>
          <a:p>
            <a:pPr marL="711200" indent="-711200">
              <a:buSzPct val="100000"/>
              <a:buFont typeface="Arial"/>
              <a:buChar char="•"/>
              <a:defRPr>
                <a:latin typeface="Arial"/>
                <a:ea typeface="Arial"/>
                <a:cs typeface="Arial"/>
                <a:sym typeface="Arial"/>
              </a:defRPr>
            </a:pPr>
            <a:r>
              <a:rPr lang="en-US" sz="2400" b="1" dirty="0">
                <a:solidFill>
                  <a:srgbClr val="000000"/>
                </a:solidFill>
                <a:latin typeface="+mj-lt"/>
              </a:rPr>
              <a:t>4 year program (Total 140 credits</a:t>
            </a:r>
            <a:r>
              <a:rPr lang="en-US" sz="2400" b="1" dirty="0">
                <a:solidFill>
                  <a:srgbClr val="000000"/>
                </a:solidFill>
                <a:latin typeface="+mj-lt"/>
                <a:sym typeface="Wingdings" panose="05000000000000000000" pitchFamily="2" charset="2"/>
              </a:rPr>
              <a:t> </a:t>
            </a:r>
            <a:r>
              <a:rPr lang="en-US" sz="2400" b="1" dirty="0">
                <a:solidFill>
                  <a:srgbClr val="000000"/>
                </a:solidFill>
                <a:latin typeface="+mj-lt"/>
              </a:rPr>
              <a:t>138 + 2 credits </a:t>
            </a:r>
            <a:r>
              <a:rPr lang="en-US" sz="2400" b="1" dirty="0" err="1">
                <a:solidFill>
                  <a:srgbClr val="000000"/>
                </a:solidFill>
                <a:latin typeface="+mj-lt"/>
              </a:rPr>
              <a:t>kokurikulum</a:t>
            </a:r>
            <a:r>
              <a:rPr lang="en-US" sz="2400" b="1" dirty="0">
                <a:solidFill>
                  <a:srgbClr val="000000"/>
                </a:solidFill>
                <a:latin typeface="+mj-lt"/>
              </a:rPr>
              <a:t>)</a:t>
            </a:r>
          </a:p>
          <a:p>
            <a:pPr marL="457200" indent="-457200">
              <a:buSzPct val="100000"/>
              <a:buFont typeface="Arial"/>
              <a:buChar char="•"/>
              <a:defRPr>
                <a:latin typeface="Arial"/>
                <a:ea typeface="Arial"/>
                <a:cs typeface="Arial"/>
                <a:sym typeface="Arial"/>
              </a:defRPr>
            </a:pPr>
            <a:endParaRPr lang="en-US" sz="2400" b="1" dirty="0">
              <a:solidFill>
                <a:srgbClr val="000000"/>
              </a:solidFill>
              <a:latin typeface="+mj-lt"/>
            </a:endParaRPr>
          </a:p>
          <a:p>
            <a:pPr marL="711200" indent="-711200">
              <a:buSzPct val="100000"/>
              <a:buFont typeface="Arial"/>
              <a:buChar char="•"/>
              <a:defRPr>
                <a:latin typeface="Arial"/>
                <a:ea typeface="Arial"/>
                <a:cs typeface="Arial"/>
                <a:sym typeface="Arial"/>
              </a:defRPr>
            </a:pPr>
            <a:r>
              <a:rPr lang="en-US" sz="2400" dirty="0">
                <a:solidFill>
                  <a:srgbClr val="000000"/>
                </a:solidFill>
                <a:latin typeface="+mj-lt"/>
              </a:rPr>
              <a:t>Integration of </a:t>
            </a:r>
            <a:r>
              <a:rPr lang="en-US" sz="2400" b="1" dirty="0">
                <a:solidFill>
                  <a:srgbClr val="000000"/>
                </a:solidFill>
                <a:latin typeface="+mj-lt"/>
              </a:rPr>
              <a:t>6 semesters of courses </a:t>
            </a:r>
            <a:r>
              <a:rPr lang="en-US" sz="2400" dirty="0">
                <a:solidFill>
                  <a:srgbClr val="000000"/>
                </a:solidFill>
                <a:latin typeface="+mj-lt"/>
              </a:rPr>
              <a:t>and </a:t>
            </a:r>
            <a:r>
              <a:rPr lang="en-US" sz="2400" b="1" dirty="0">
                <a:solidFill>
                  <a:srgbClr val="000000"/>
                </a:solidFill>
                <a:latin typeface="+mj-lt"/>
              </a:rPr>
              <a:t>30 weeks (1200 </a:t>
            </a:r>
            <a:r>
              <a:rPr lang="en-US" sz="2400" b="1" dirty="0" err="1">
                <a:solidFill>
                  <a:srgbClr val="000000"/>
                </a:solidFill>
                <a:latin typeface="+mj-lt"/>
              </a:rPr>
              <a:t>hrs</a:t>
            </a:r>
            <a:r>
              <a:rPr lang="en-US" sz="2400" b="1" dirty="0">
                <a:solidFill>
                  <a:srgbClr val="000000"/>
                </a:solidFill>
                <a:latin typeface="+mj-lt"/>
              </a:rPr>
              <a:t>) </a:t>
            </a:r>
            <a:r>
              <a:rPr lang="en-US" sz="2400" dirty="0">
                <a:solidFill>
                  <a:srgbClr val="000000"/>
                </a:solidFill>
                <a:latin typeface="+mj-lt"/>
              </a:rPr>
              <a:t>of Dietetics Professional Training in the areas of </a:t>
            </a:r>
            <a:r>
              <a:rPr lang="en-US" sz="2400" b="1" dirty="0">
                <a:solidFill>
                  <a:srgbClr val="000000"/>
                </a:solidFill>
                <a:latin typeface="+mj-lt"/>
              </a:rPr>
              <a:t>clinical nutrition, institutional food service management, community dietetics</a:t>
            </a:r>
            <a:endParaRPr lang="en-US" sz="2400" dirty="0">
              <a:solidFill>
                <a:srgbClr val="000000"/>
              </a:solidFill>
              <a:latin typeface="+mj-lt"/>
            </a:endParaRPr>
          </a:p>
          <a:p>
            <a:endParaRPr lang="en-MY" sz="2400" dirty="0">
              <a:solidFill>
                <a:srgbClr val="000000"/>
              </a:solidFill>
              <a:latin typeface="+mj-lt"/>
            </a:endParaRPr>
          </a:p>
        </p:txBody>
      </p:sp>
      <p:sp>
        <p:nvSpPr>
          <p:cNvPr id="756" name="Shape 756"/>
          <p:cNvSpPr>
            <a:spLocks noGrp="1"/>
          </p:cNvSpPr>
          <p:nvPr>
            <p:ph type="sldNum" sz="quarter" idx="12"/>
          </p:nvPr>
        </p:nvSpPr>
        <p:spPr>
          <a:xfrm>
            <a:off x="10825930" y="6223702"/>
            <a:ext cx="570728" cy="314067"/>
          </a:xfrm>
          <a:prstGeom prst="rect">
            <a:avLst/>
          </a:prstGeom>
          <a:extLst>
            <a:ext uri="{C572A759-6A51-4108-AA02-DFA0A04FC94B}">
              <ma14:wrappingTextBoxFlag xmlns="" xmlns:ma14="http://schemas.microsoft.com/office/mac/drawingml/2011/main" val="1"/>
            </a:ext>
          </a:extLst>
        </p:spPr>
        <p:txBody>
          <a:bodyPr lIns="45719" rIns="45719">
            <a:norm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marL="0" marR="0" lvl="0" indent="0" algn="r" defTabSz="914400" rtl="0" eaLnBrk="1" fontAlgn="auto" latinLnBrk="0" hangingPunct="0">
              <a:lnSpc>
                <a:spcPct val="100000"/>
              </a:lnSpc>
              <a:spcBef>
                <a:spcPts val="0"/>
              </a:spcBef>
              <a:spcAft>
                <a:spcPts val="600"/>
              </a:spcAft>
              <a:buClrTx/>
              <a:buSzTx/>
              <a:buFontTx/>
              <a:buNone/>
              <a:tabLst/>
              <a:defRPr/>
            </a:pPr>
            <a:fld id="{86CB4B4D-7CA3-9044-876B-883B54F8677D}" type="slidenum">
              <a:rPr kumimoji="0" lang="en-MY" sz="11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600"/>
                </a:spcAft>
                <a:buClrTx/>
                <a:buSzTx/>
                <a:buFontTx/>
                <a:buNone/>
                <a:tabLst/>
                <a:defRPr/>
              </a:pPr>
              <a:t>31</a:t>
            </a:fld>
            <a:endParaRPr kumimoji="0" sz="1100" b="0" i="0" u="none" strike="noStrike" kern="1200" cap="none" spc="0" normalizeH="0" baseline="0" noProof="0">
              <a:ln>
                <a:noFill/>
              </a:ln>
              <a:solidFill>
                <a:srgbClr val="FFFFFF"/>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673342-4DB6-4222-913D-CDC1C0BEE753}"/>
              </a:ext>
            </a:extLst>
          </p:cNvPr>
          <p:cNvGraphicFramePr>
            <a:graphicFrameLocks noGrp="1"/>
          </p:cNvGraphicFramePr>
          <p:nvPr/>
        </p:nvGraphicFramePr>
        <p:xfrm>
          <a:off x="314325" y="291041"/>
          <a:ext cx="11620500" cy="6515012"/>
        </p:xfrm>
        <a:graphic>
          <a:graphicData uri="http://schemas.openxmlformats.org/drawingml/2006/table">
            <a:tbl>
              <a:tblPr firstRow="1" bandRow="1">
                <a:tableStyleId>{5C22544A-7EE6-4342-B048-85BDC9FD1C3A}</a:tableStyleId>
              </a:tblPr>
              <a:tblGrid>
                <a:gridCol w="2905125">
                  <a:extLst>
                    <a:ext uri="{9D8B030D-6E8A-4147-A177-3AD203B41FA5}">
                      <a16:colId xmlns:a16="http://schemas.microsoft.com/office/drawing/2014/main" val="4043454348"/>
                    </a:ext>
                  </a:extLst>
                </a:gridCol>
                <a:gridCol w="2905125">
                  <a:extLst>
                    <a:ext uri="{9D8B030D-6E8A-4147-A177-3AD203B41FA5}">
                      <a16:colId xmlns:a16="http://schemas.microsoft.com/office/drawing/2014/main" val="3209815487"/>
                    </a:ext>
                  </a:extLst>
                </a:gridCol>
                <a:gridCol w="2905125">
                  <a:extLst>
                    <a:ext uri="{9D8B030D-6E8A-4147-A177-3AD203B41FA5}">
                      <a16:colId xmlns:a16="http://schemas.microsoft.com/office/drawing/2014/main" val="1384738463"/>
                    </a:ext>
                  </a:extLst>
                </a:gridCol>
                <a:gridCol w="2905125">
                  <a:extLst>
                    <a:ext uri="{9D8B030D-6E8A-4147-A177-3AD203B41FA5}">
                      <a16:colId xmlns:a16="http://schemas.microsoft.com/office/drawing/2014/main" val="1656710549"/>
                    </a:ext>
                  </a:extLst>
                </a:gridCol>
              </a:tblGrid>
              <a:tr h="317824">
                <a:tc gridSpan="4">
                  <a:txBody>
                    <a:bodyPr/>
                    <a:lstStyle/>
                    <a:p>
                      <a:pPr algn="ctr"/>
                      <a:r>
                        <a:rPr lang="en-MY" sz="2000" spc="300" dirty="0">
                          <a:solidFill>
                            <a:schemeClr val="tx1"/>
                          </a:solidFill>
                        </a:rPr>
                        <a:t>Program Schema Bachelor Sciences Dietetics With Honours</a:t>
                      </a:r>
                    </a:p>
                  </a:txBody>
                  <a:tcPr>
                    <a:solidFill>
                      <a:schemeClr val="tx2">
                        <a:lumMod val="20000"/>
                        <a:lumOff val="80000"/>
                      </a:schemeClr>
                    </a:solidFill>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extLst>
                  <a:ext uri="{0D108BD9-81ED-4DB2-BD59-A6C34878D82A}">
                    <a16:rowId xmlns:a16="http://schemas.microsoft.com/office/drawing/2014/main" val="467435624"/>
                  </a:ext>
                </a:extLst>
              </a:tr>
              <a:tr h="0">
                <a:tc>
                  <a:txBody>
                    <a:bodyPr/>
                    <a:lstStyle/>
                    <a:p>
                      <a:pPr algn="ctr"/>
                      <a:r>
                        <a:rPr lang="en-MY" b="1" u="sng" spc="300" dirty="0"/>
                        <a:t>SEMESTER</a:t>
                      </a:r>
                      <a:r>
                        <a:rPr lang="en-MY" u="sng" spc="300" dirty="0"/>
                        <a:t> </a:t>
                      </a:r>
                      <a:r>
                        <a:rPr lang="en-MY" sz="3200" u="sng" dirty="0">
                          <a:latin typeface="Berlin Sans FB Demi" panose="020E0802020502020306" pitchFamily="34" charset="0"/>
                          <a:cs typeface="Aharoni" panose="02010803020104030203" pitchFamily="2" charset="-79"/>
                        </a:rPr>
                        <a:t>1</a:t>
                      </a:r>
                      <a:endParaRPr lang="en-MY" sz="2000" u="sng" dirty="0">
                        <a:latin typeface="Berlin Sans FB Demi" panose="020E0802020502020306" pitchFamily="34" charset="0"/>
                        <a:cs typeface="Aharoni" panose="02010803020104030203" pitchFamily="2" charset="-79"/>
                      </a:endParaRPr>
                    </a:p>
                  </a:txBody>
                  <a:tcPr>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b="1" u="sng" spc="300" dirty="0"/>
                        <a:t>SEMESTER</a:t>
                      </a:r>
                      <a:r>
                        <a:rPr lang="en-MY" u="sng" spc="300" dirty="0"/>
                        <a:t> </a:t>
                      </a:r>
                      <a:r>
                        <a:rPr lang="en-MY" sz="3200" u="sng" dirty="0">
                          <a:latin typeface="Berlin Sans FB Demi" panose="020E0802020502020306" pitchFamily="34" charset="0"/>
                          <a:cs typeface="Aharoni" panose="02010803020104030203" pitchFamily="2" charset="-79"/>
                        </a:rPr>
                        <a:t>2</a:t>
                      </a:r>
                      <a:endParaRPr lang="en-MY" u="sng" dirty="0">
                        <a:latin typeface="Berlin Sans FB Demi" panose="020E0802020502020306" pitchFamily="34" charset="0"/>
                        <a:cs typeface="Aharoni" panose="02010803020104030203" pitchFamily="2" charset="-79"/>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b="1" u="sng" spc="300" dirty="0"/>
                        <a:t>SEMESTER</a:t>
                      </a:r>
                      <a:r>
                        <a:rPr lang="en-MY" u="sng" spc="300" dirty="0"/>
                        <a:t> </a:t>
                      </a:r>
                      <a:r>
                        <a:rPr lang="en-MY" sz="3200" u="sng" dirty="0">
                          <a:latin typeface="Berlin Sans FB Demi" panose="020E0802020502020306" pitchFamily="34" charset="0"/>
                          <a:cs typeface="Aharoni" panose="02010803020104030203" pitchFamily="2" charset="-79"/>
                        </a:rPr>
                        <a:t>3</a:t>
                      </a:r>
                      <a:endParaRPr lang="en-MY" u="sng" dirty="0">
                        <a:latin typeface="Berlin Sans FB Demi" panose="020E0802020502020306" pitchFamily="34" charset="0"/>
                        <a:cs typeface="Aharoni" panose="02010803020104030203" pitchFamily="2" charset="-79"/>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b="1" u="sng" spc="300" dirty="0"/>
                        <a:t>SEMESTER</a:t>
                      </a:r>
                      <a:r>
                        <a:rPr lang="en-MY" b="1" u="sng" spc="300" dirty="0">
                          <a:latin typeface="Berlin Sans FB Demi" panose="020E0802020502020306" pitchFamily="34" charset="0"/>
                        </a:rPr>
                        <a:t> </a:t>
                      </a:r>
                      <a:r>
                        <a:rPr lang="en-MY" sz="3200" u="sng" dirty="0">
                          <a:latin typeface="Berlin Sans FB Demi" panose="020E0802020502020306" pitchFamily="34" charset="0"/>
                          <a:cs typeface="Aharoni" panose="02010803020104030203" pitchFamily="2" charset="-79"/>
                        </a:rPr>
                        <a:t>4</a:t>
                      </a:r>
                      <a:endParaRPr lang="en-MY" u="sng" dirty="0">
                        <a:latin typeface="Berlin Sans FB Demi" panose="020E0802020502020306" pitchFamily="34" charset="0"/>
                        <a:cs typeface="Aharoni" panose="02010803020104030203" pitchFamily="2" charset="-79"/>
                      </a:endParaRPr>
                    </a:p>
                  </a:txBody>
                  <a:tcPr>
                    <a:noFill/>
                  </a:tcPr>
                </a:tc>
                <a:extLst>
                  <a:ext uri="{0D108BD9-81ED-4DB2-BD59-A6C34878D82A}">
                    <a16:rowId xmlns:a16="http://schemas.microsoft.com/office/drawing/2014/main" val="3046973540"/>
                  </a:ext>
                </a:extLst>
              </a:tr>
              <a:tr h="191389">
                <a:tc>
                  <a:txBody>
                    <a:bodyPr/>
                    <a:lstStyle/>
                    <a:p>
                      <a:pPr marL="171450" indent="-171450" algn="l">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Anatomy and Human Physiology</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Principle of Food Preparation </a:t>
                      </a:r>
                    </a:p>
                  </a:txBody>
                  <a:tcPr marL="68580" marR="68580" marT="0" marB="0">
                    <a:lnL w="12700" cmpd="sng">
                      <a:noFill/>
                    </a:lnL>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Pathophysiology and Clinical Disease Management</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Institutional Foodservice Management II</a:t>
                      </a:r>
                    </a:p>
                  </a:txBody>
                  <a:tcPr marL="68580" marR="68580" marT="0" marB="0">
                    <a:noFill/>
                  </a:tcPr>
                </a:tc>
                <a:extLst>
                  <a:ext uri="{0D108BD9-81ED-4DB2-BD59-A6C34878D82A}">
                    <a16:rowId xmlns:a16="http://schemas.microsoft.com/office/drawing/2014/main" val="260398072"/>
                  </a:ext>
                </a:extLst>
              </a:tr>
              <a:tr h="116756">
                <a:tc>
                  <a:txBody>
                    <a:bodyPr/>
                    <a:lstStyle/>
                    <a:p>
                      <a:pPr marL="171450" indent="-171450" algn="l">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Basic Medical Microbiology</a:t>
                      </a:r>
                    </a:p>
                    <a:p>
                      <a:pPr marL="171450" indent="-171450" algn="l">
                        <a:lnSpc>
                          <a:spcPct val="107000"/>
                        </a:lnSpc>
                        <a:spcAft>
                          <a:spcPts val="0"/>
                        </a:spcAft>
                        <a:buFont typeface="Arial" panose="020B0604020202020204" pitchFamily="34" charset="0"/>
                        <a:buChar char="•"/>
                      </a:pP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Basic Nutritional Immunology</a:t>
                      </a:r>
                    </a:p>
                  </a:txBody>
                  <a:tcPr marL="68580" marR="68580" marT="0" marB="0">
                    <a:lnL w="12700" cmpd="sng">
                      <a:noFill/>
                    </a:lnL>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Assessment of Nutritional Status and Health </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Introduction to the Hospital Management</a:t>
                      </a:r>
                    </a:p>
                  </a:txBody>
                  <a:tcPr marL="68580" marR="68580" marT="0" marB="0">
                    <a:noFill/>
                  </a:tcPr>
                </a:tc>
                <a:extLst>
                  <a:ext uri="{0D108BD9-81ED-4DB2-BD59-A6C34878D82A}">
                    <a16:rowId xmlns:a16="http://schemas.microsoft.com/office/drawing/2014/main" val="2813318989"/>
                  </a:ext>
                </a:extLst>
              </a:tr>
              <a:tr h="317824">
                <a:tc>
                  <a:txBody>
                    <a:bodyPr/>
                    <a:lstStyle/>
                    <a:p>
                      <a:pPr marL="171450" indent="-171450" algn="l">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Agriculture and Man</a:t>
                      </a: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Nutrition throughout Lifecycle</a:t>
                      </a:r>
                    </a:p>
                  </a:txBody>
                  <a:tcPr marL="68580" marR="68580" marT="0" marB="0">
                    <a:lnL w="12700" cmpd="sng">
                      <a:noFill/>
                    </a:lnL>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Institutional Foodservice Management 1</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Medical Nutrition Therapy 1</a:t>
                      </a:r>
                    </a:p>
                  </a:txBody>
                  <a:tcPr marL="68580" marR="68580" marT="0" marB="0">
                    <a:noFill/>
                  </a:tcPr>
                </a:tc>
                <a:extLst>
                  <a:ext uri="{0D108BD9-81ED-4DB2-BD59-A6C34878D82A}">
                    <a16:rowId xmlns:a16="http://schemas.microsoft.com/office/drawing/2014/main" val="3486428209"/>
                  </a:ext>
                </a:extLst>
              </a:tr>
              <a:tr h="317824">
                <a:tc>
                  <a:txBody>
                    <a:bodyPr/>
                    <a:lstStyle/>
                    <a:p>
                      <a:pPr marL="171450" indent="-171450" algn="l">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Malaysian Nationhood</a:t>
                      </a: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Genetic and Nutrition</a:t>
                      </a:r>
                    </a:p>
                  </a:txBody>
                  <a:tcPr marL="68580" marR="68580" marT="0" marB="0">
                    <a:lnL w="12700" cmpd="sng">
                      <a:noFill/>
                    </a:lnL>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Food, Society and </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Biostatistics and Research Methodology</a:t>
                      </a:r>
                    </a:p>
                  </a:txBody>
                  <a:tcPr marL="68580" marR="68580" marT="0" marB="0">
                    <a:noFill/>
                  </a:tcPr>
                </a:tc>
                <a:extLst>
                  <a:ext uri="{0D108BD9-81ED-4DB2-BD59-A6C34878D82A}">
                    <a16:rowId xmlns:a16="http://schemas.microsoft.com/office/drawing/2014/main" val="2194963570"/>
                  </a:ext>
                </a:extLst>
              </a:tr>
              <a:tr h="317824">
                <a:tc>
                  <a:txBody>
                    <a:bodyPr/>
                    <a:lstStyle/>
                    <a:p>
                      <a:pPr marL="171450" indent="-171450" algn="l">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Islamic Civilisation and Asia Civilisation</a:t>
                      </a: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Nutritional Biochemistry</a:t>
                      </a:r>
                    </a:p>
                  </a:txBody>
                  <a:tcPr marL="68580" marR="68580" marT="0" marB="0">
                    <a:lnL w="12700" cmpd="sng">
                      <a:noFill/>
                    </a:lnL>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Maternal Health and Child</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Basic Epidemiology </a:t>
                      </a:r>
                    </a:p>
                  </a:txBody>
                  <a:tcPr marL="68580" marR="68580" marT="0" marB="0">
                    <a:noFill/>
                  </a:tcPr>
                </a:tc>
                <a:extLst>
                  <a:ext uri="{0D108BD9-81ED-4DB2-BD59-A6C34878D82A}">
                    <a16:rowId xmlns:a16="http://schemas.microsoft.com/office/drawing/2014/main" val="3669809504"/>
                  </a:ext>
                </a:extLst>
              </a:tr>
              <a:tr h="191389">
                <a:tc>
                  <a:txBody>
                    <a:bodyPr/>
                    <a:lstStyle/>
                    <a:p>
                      <a:pPr marL="171450" indent="-171450" algn="l">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Ethnics Relation </a:t>
                      </a: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English (Academic Interaction and Presentation)</a:t>
                      </a:r>
                    </a:p>
                  </a:txBody>
                  <a:tcPr marL="68580" marR="68580" marT="0" marB="0">
                    <a:lnL w="12700" cmpd="sng">
                      <a:noFill/>
                    </a:lnL>
                    <a:noFill/>
                  </a:tcPr>
                </a:tc>
                <a:tc rowSpan="2">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Academic Writing </a:t>
                      </a:r>
                    </a:p>
                  </a:txBody>
                  <a:tcPr marL="68580" marR="68580" marT="0" marB="0">
                    <a:noFill/>
                  </a:tcPr>
                </a:tc>
                <a:tc rowSpan="2">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Nutrition and Health Promotion </a:t>
                      </a:r>
                    </a:p>
                  </a:txBody>
                  <a:tcPr marL="68580" marR="68580" marT="0" marB="0">
                    <a:noFill/>
                  </a:tcPr>
                </a:tc>
                <a:extLst>
                  <a:ext uri="{0D108BD9-81ED-4DB2-BD59-A6C34878D82A}">
                    <a16:rowId xmlns:a16="http://schemas.microsoft.com/office/drawing/2014/main" val="1848102929"/>
                  </a:ext>
                </a:extLst>
              </a:tr>
              <a:tr h="51649">
                <a:tc>
                  <a:txBody>
                    <a:bodyPr/>
                    <a:lstStyle/>
                    <a:p>
                      <a:pPr marL="171450" indent="-171450" algn="l">
                        <a:lnSpc>
                          <a:spcPct val="107000"/>
                        </a:lnSpc>
                        <a:spcAft>
                          <a:spcPts val="0"/>
                        </a:spcAft>
                        <a:buFont typeface="Arial" panose="020B0604020202020204" pitchFamily="34" charset="0"/>
                        <a:buChar char="•"/>
                      </a:pP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2470721690"/>
                  </a:ext>
                </a:extLst>
              </a:tr>
              <a:tr h="0">
                <a:tc>
                  <a:txBody>
                    <a:bodyPr/>
                    <a:lstStyle/>
                    <a:p>
                      <a:pPr marL="171450" indent="-171450" algn="l">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Curriculum</a:t>
                      </a: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Basic entrepreneurship </a:t>
                      </a:r>
                    </a:p>
                  </a:txBody>
                  <a:tcPr marL="68580" marR="68580" marT="0" marB="0">
                    <a:lnL w="12700" cmpd="sng">
                      <a:noFill/>
                    </a:lnL>
                    <a:noFill/>
                  </a:tcPr>
                </a:tc>
                <a:tc rowSpan="2">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Curriculum </a:t>
                      </a:r>
                    </a:p>
                  </a:txBody>
                  <a:tcPr marL="68580" marR="68580" marT="0" marB="0">
                    <a:noFill/>
                  </a:tcPr>
                </a:tc>
                <a:tc rowSpan="2">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Elective (Global Language)</a:t>
                      </a:r>
                    </a:p>
                  </a:txBody>
                  <a:tcPr marL="68580" marR="68580" marT="0" marB="0">
                    <a:noFill/>
                  </a:tcPr>
                </a:tc>
                <a:extLst>
                  <a:ext uri="{0D108BD9-81ED-4DB2-BD59-A6C34878D82A}">
                    <a16:rowId xmlns:a16="http://schemas.microsoft.com/office/drawing/2014/main" val="1671675024"/>
                  </a:ext>
                </a:extLst>
              </a:tr>
              <a:tr h="158912">
                <a:tc>
                  <a:txBody>
                    <a:bodyPr/>
                    <a:lstStyle/>
                    <a:p>
                      <a:pPr>
                        <a:lnSpc>
                          <a:spcPct val="107000"/>
                        </a:lnSpc>
                        <a:spcAft>
                          <a:spcPts val="0"/>
                        </a:spcAft>
                      </a:pP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noFill/>
                      <a:prstDash val="solid"/>
                      <a:round/>
                      <a:headEnd type="none" w="med" len="med"/>
                      <a:tailEnd type="none" w="med" len="med"/>
                    </a:lnT>
                    <a:noFill/>
                  </a:tcPr>
                </a:tc>
                <a:tc vMerge="1">
                  <a:txBody>
                    <a:bodyPr/>
                    <a:lstStyle/>
                    <a:p>
                      <a:endParaRPr lang="en-MY"/>
                    </a:p>
                  </a:txBody>
                  <a:tcPr/>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256442028"/>
                  </a:ext>
                </a:extLst>
              </a:tr>
              <a:tr h="31782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MY" sz="1800" b="1" u="sng" spc="300" dirty="0"/>
                        <a:t>SEMESTER</a:t>
                      </a:r>
                      <a:r>
                        <a:rPr lang="en-MY" sz="1800" u="sng" spc="300" dirty="0"/>
                        <a:t> </a:t>
                      </a:r>
                      <a:r>
                        <a:rPr lang="en-MY" sz="3200" u="sng" dirty="0">
                          <a:effectLst/>
                          <a:latin typeface="Berlin Sans FB Demi" panose="020E0802020502020306" pitchFamily="34" charset="0"/>
                          <a:ea typeface="Calibri" panose="020F0502020204030204" pitchFamily="34" charset="0"/>
                          <a:cs typeface="Times New Roman" panose="02020603050405020304" pitchFamily="18" charset="0"/>
                        </a:rPr>
                        <a:t>5</a:t>
                      </a:r>
                      <a:endParaRPr lang="en-MY" sz="1800" u="sng" dirty="0">
                        <a:effectLst/>
                        <a:latin typeface="Berlin Sans FB Demi" panose="020E0802020502020306"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b="1" u="sng" spc="300" dirty="0"/>
                        <a:t>SEMESTER</a:t>
                      </a:r>
                      <a:r>
                        <a:rPr lang="en-MY" u="sng" spc="300" dirty="0"/>
                        <a:t> </a:t>
                      </a:r>
                      <a:r>
                        <a:rPr lang="en-MY" sz="3200" u="sng" dirty="0">
                          <a:latin typeface="Berlin Sans FB Demi" panose="020E0802020502020306" pitchFamily="34" charset="0"/>
                        </a:rPr>
                        <a:t>6</a:t>
                      </a:r>
                      <a:endParaRPr lang="en-MY" u="sng" dirty="0">
                        <a:latin typeface="Berlin Sans FB Demi" panose="020E0802020502020306"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b="1" u="sng" spc="300" dirty="0"/>
                        <a:t>SEMESTER</a:t>
                      </a:r>
                      <a:r>
                        <a:rPr lang="en-MY" u="sng" spc="300" dirty="0"/>
                        <a:t> </a:t>
                      </a:r>
                      <a:r>
                        <a:rPr lang="en-MY" sz="3200" u="sng" dirty="0">
                          <a:latin typeface="Berlin Sans FB Demi" panose="020E0802020502020306" pitchFamily="34" charset="0"/>
                        </a:rPr>
                        <a:t>7</a:t>
                      </a:r>
                      <a:endParaRPr lang="en-MY" u="sng" dirty="0">
                        <a:latin typeface="Berlin Sans FB Demi" panose="020E0802020502020306" pitchFamily="34"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b="1" u="sng" spc="300" dirty="0"/>
                        <a:t>SEMESTER</a:t>
                      </a:r>
                      <a:r>
                        <a:rPr lang="en-MY" sz="3200" u="sng" spc="300" dirty="0">
                          <a:latin typeface="Berlin Sans FB Demi" panose="020E0802020502020306" pitchFamily="34" charset="0"/>
                        </a:rPr>
                        <a:t> </a:t>
                      </a:r>
                      <a:r>
                        <a:rPr lang="en-MY" sz="3200" u="sng" dirty="0">
                          <a:latin typeface="Berlin Sans FB Demi" panose="020E0802020502020306" pitchFamily="34" charset="0"/>
                        </a:rPr>
                        <a:t>8</a:t>
                      </a:r>
                      <a:endParaRPr lang="en-MY" u="sng" dirty="0">
                        <a:latin typeface="Berlin Sans FB Demi" panose="020E0802020502020306" pitchFamily="34" charset="0"/>
                      </a:endParaRPr>
                    </a:p>
                  </a:txBody>
                  <a:tcPr anchor="ctr">
                    <a:noFill/>
                  </a:tcPr>
                </a:tc>
                <a:extLst>
                  <a:ext uri="{0D108BD9-81ED-4DB2-BD59-A6C34878D82A}">
                    <a16:rowId xmlns:a16="http://schemas.microsoft.com/office/drawing/2014/main" val="170834235"/>
                  </a:ext>
                </a:extLst>
              </a:tr>
              <a:tr h="317824">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Seminar: Current Development in Dietetics</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Nutrition Care Process </a:t>
                      </a:r>
                    </a:p>
                  </a:txBody>
                  <a:tcPr marL="68580" marR="68580" marT="0" marB="0">
                    <a:noFill/>
                  </a:tcPr>
                </a:tc>
                <a:tc rowSpan="7">
                  <a:txBody>
                    <a:bodyPr/>
                    <a:lstStyle/>
                    <a:p>
                      <a:pPr marL="171450" indent="-171450">
                        <a:buFont typeface="Arial" panose="020B0604020202020204" pitchFamily="34" charset="0"/>
                        <a:buChar char="•"/>
                      </a:pPr>
                      <a:r>
                        <a:rPr lang="en-MY" sz="1200" dirty="0">
                          <a:highlight>
                            <a:srgbClr val="FFFF00"/>
                          </a:highlight>
                          <a:latin typeface="+mn-lt"/>
                        </a:rPr>
                        <a:t>Professional Dietetics Practicum (Clinical)</a:t>
                      </a:r>
                    </a:p>
                  </a:txBody>
                  <a:tcPr>
                    <a:noFill/>
                  </a:tcPr>
                </a:tc>
                <a:tc>
                  <a:txBody>
                    <a:bodyPr/>
                    <a:lstStyle/>
                    <a:p>
                      <a:pPr marL="171450" indent="-171450">
                        <a:lnSpc>
                          <a:spcPct val="107000"/>
                        </a:lnSpc>
                        <a:spcAft>
                          <a:spcPts val="0"/>
                        </a:spcAft>
                        <a:buFont typeface="Arial" panose="020B0604020202020204" pitchFamily="34" charset="0"/>
                        <a:buChar char="•"/>
                      </a:pPr>
                      <a:r>
                        <a:rPr lang="en-MY" sz="1200" dirty="0">
                          <a:effectLst/>
                          <a:highlight>
                            <a:srgbClr val="FFFF00"/>
                          </a:highlight>
                          <a:latin typeface="+mn-lt"/>
                          <a:ea typeface="Calibri" panose="020F0502020204030204" pitchFamily="34" charset="0"/>
                          <a:cs typeface="Times New Roman" panose="02020603050405020304" pitchFamily="18" charset="0"/>
                        </a:rPr>
                        <a:t>Professional Dietetics Practicum (Community)</a:t>
                      </a:r>
                    </a:p>
                  </a:txBody>
                  <a:tcPr marL="68580" marR="68580" marT="0" marB="0">
                    <a:noFill/>
                  </a:tcPr>
                </a:tc>
                <a:extLst>
                  <a:ext uri="{0D108BD9-81ED-4DB2-BD59-A6C34878D82A}">
                    <a16:rowId xmlns:a16="http://schemas.microsoft.com/office/drawing/2014/main" val="1933804927"/>
                  </a:ext>
                </a:extLst>
              </a:tr>
              <a:tr h="317824">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Nutrition Counselling and Patient Education </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Medical Nutrition Therapy II</a:t>
                      </a:r>
                    </a:p>
                  </a:txBody>
                  <a:tcPr marL="68580" marR="68580" marT="0" marB="0">
                    <a:noFill/>
                  </a:tcPr>
                </a:tc>
                <a:tc vMerge="1">
                  <a:txBody>
                    <a:bodyPr/>
                    <a:lstStyle/>
                    <a:p>
                      <a:endParaRPr lang="en-MY" dirty="0"/>
                    </a:p>
                  </a:txBody>
                  <a:tcPr/>
                </a:tc>
                <a:tc rowSpan="6">
                  <a:txBody>
                    <a:bodyPr/>
                    <a:lstStyle/>
                    <a:p>
                      <a:pPr marL="171450" indent="-171450">
                        <a:lnSpc>
                          <a:spcPct val="107000"/>
                        </a:lnSpc>
                        <a:spcAft>
                          <a:spcPts val="0"/>
                        </a:spcAft>
                        <a:buFont typeface="Arial" panose="020B0604020202020204" pitchFamily="34" charset="0"/>
                        <a:buChar char="•"/>
                      </a:pPr>
                      <a:r>
                        <a:rPr lang="en-MY" sz="1200" dirty="0">
                          <a:effectLst/>
                          <a:highlight>
                            <a:srgbClr val="FFFF00"/>
                          </a:highlight>
                          <a:latin typeface="+mn-lt"/>
                          <a:ea typeface="Calibri" panose="020F0502020204030204" pitchFamily="34" charset="0"/>
                          <a:cs typeface="Times New Roman" panose="02020603050405020304" pitchFamily="18" charset="0"/>
                        </a:rPr>
                        <a:t>Professional Dietetics Practicum (Elective Clinical Placement)</a:t>
                      </a:r>
                    </a:p>
                  </a:txBody>
                  <a:tcPr marL="68580" marR="68580" marT="0" marB="0">
                    <a:noFill/>
                  </a:tcPr>
                </a:tc>
                <a:extLst>
                  <a:ext uri="{0D108BD9-81ED-4DB2-BD59-A6C34878D82A}">
                    <a16:rowId xmlns:a16="http://schemas.microsoft.com/office/drawing/2014/main" val="3623791814"/>
                  </a:ext>
                </a:extLst>
              </a:tr>
              <a:tr h="317824">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Professional Behaviour Practices</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Sport Nutrition </a:t>
                      </a:r>
                    </a:p>
                  </a:txBody>
                  <a:tcPr marL="68580" marR="68580" marT="0" marB="0">
                    <a:noFill/>
                  </a:tcPr>
                </a:tc>
                <a:tc vMerge="1">
                  <a:txBody>
                    <a:bodyPr/>
                    <a:lstStyle/>
                    <a:p>
                      <a:endParaRPr lang="en-MY" dirty="0"/>
                    </a:p>
                  </a:txBody>
                  <a:tcPr/>
                </a:tc>
                <a:tc vMerge="1">
                  <a:txBody>
                    <a:bodyPr/>
                    <a:lstStyle/>
                    <a:p>
                      <a:endParaRPr lang="en-MY" dirty="0"/>
                    </a:p>
                  </a:txBody>
                  <a:tcPr/>
                </a:tc>
                <a:extLst>
                  <a:ext uri="{0D108BD9-81ED-4DB2-BD59-A6C34878D82A}">
                    <a16:rowId xmlns:a16="http://schemas.microsoft.com/office/drawing/2014/main" val="3252321556"/>
                  </a:ext>
                </a:extLst>
              </a:tr>
              <a:tr h="0">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Medical Nutrition Therapy II</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Bachelor Dissertations </a:t>
                      </a:r>
                    </a:p>
                  </a:txBody>
                  <a:tcPr marL="68580" marR="68580" marT="0" marB="0">
                    <a:noFill/>
                  </a:tcPr>
                </a:tc>
                <a:tc vMerge="1">
                  <a:txBody>
                    <a:bodyPr/>
                    <a:lstStyle/>
                    <a:p>
                      <a:endParaRPr lang="en-MY" dirty="0"/>
                    </a:p>
                  </a:txBody>
                  <a:tcPr/>
                </a:tc>
                <a:tc vMerge="1">
                  <a:txBody>
                    <a:bodyPr/>
                    <a:lstStyle/>
                    <a:p>
                      <a:endParaRPr lang="en-MY" dirty="0"/>
                    </a:p>
                  </a:txBody>
                  <a:tcPr/>
                </a:tc>
                <a:extLst>
                  <a:ext uri="{0D108BD9-81ED-4DB2-BD59-A6C34878D82A}">
                    <a16:rowId xmlns:a16="http://schemas.microsoft.com/office/drawing/2014/main" val="1513681156"/>
                  </a:ext>
                </a:extLst>
              </a:tr>
              <a:tr h="317824">
                <a:tc>
                  <a:txBody>
                    <a:bodyPr/>
                    <a:lstStyle/>
                    <a:p>
                      <a:pPr marL="171450" indent="-171450">
                        <a:lnSpc>
                          <a:spcPct val="107000"/>
                        </a:lnSpc>
                        <a:spcAft>
                          <a:spcPts val="0"/>
                        </a:spcAft>
                        <a:buFont typeface="Arial" panose="020B0604020202020204" pitchFamily="34" charset="0"/>
                        <a:buChar char="•"/>
                      </a:pPr>
                      <a:r>
                        <a:rPr lang="en-MY" sz="1200">
                          <a:effectLst/>
                          <a:latin typeface="Calibri" panose="020F0502020204030204" pitchFamily="34" charset="0"/>
                          <a:ea typeface="Calibri" panose="020F0502020204030204" pitchFamily="34" charset="0"/>
                          <a:cs typeface="Times New Roman" panose="02020603050405020304" pitchFamily="18" charset="0"/>
                        </a:rPr>
                        <a:t>Nutrition, Physical Activity and Exercise</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Elective </a:t>
                      </a:r>
                    </a:p>
                  </a:txBody>
                  <a:tcPr marL="68580" marR="68580" marT="0" marB="0">
                    <a:noFill/>
                  </a:tcPr>
                </a:tc>
                <a:tc vMerge="1">
                  <a:txBody>
                    <a:bodyPr/>
                    <a:lstStyle/>
                    <a:p>
                      <a:endParaRPr lang="en-MY" dirty="0"/>
                    </a:p>
                  </a:txBody>
                  <a:tcPr/>
                </a:tc>
                <a:tc vMerge="1">
                  <a:txBody>
                    <a:bodyPr/>
                    <a:lstStyle/>
                    <a:p>
                      <a:endParaRPr lang="en-MY" dirty="0"/>
                    </a:p>
                  </a:txBody>
                  <a:tcPr/>
                </a:tc>
                <a:extLst>
                  <a:ext uri="{0D108BD9-81ED-4DB2-BD59-A6C34878D82A}">
                    <a16:rowId xmlns:a16="http://schemas.microsoft.com/office/drawing/2014/main" val="1818457475"/>
                  </a:ext>
                </a:extLst>
              </a:tr>
              <a:tr h="317824">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Health and Geriatric Nutrition </a:t>
                      </a:r>
                    </a:p>
                  </a:txBody>
                  <a:tcPr marL="68580" marR="68580" marT="0" marB="0">
                    <a:noFill/>
                  </a:tcPr>
                </a:tc>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Elective </a:t>
                      </a:r>
                    </a:p>
                  </a:txBody>
                  <a:tcPr marL="68580" marR="68580" marT="0" marB="0">
                    <a:noFill/>
                  </a:tcPr>
                </a:tc>
                <a:tc vMerge="1">
                  <a:txBody>
                    <a:bodyPr/>
                    <a:lstStyle/>
                    <a:p>
                      <a:endParaRPr lang="en-MY" dirty="0"/>
                    </a:p>
                  </a:txBody>
                  <a:tcPr/>
                </a:tc>
                <a:tc vMerge="1">
                  <a:txBody>
                    <a:bodyPr/>
                    <a:lstStyle/>
                    <a:p>
                      <a:endParaRPr lang="en-MY" dirty="0"/>
                    </a:p>
                  </a:txBody>
                  <a:tcPr/>
                </a:tc>
                <a:extLst>
                  <a:ext uri="{0D108BD9-81ED-4DB2-BD59-A6C34878D82A}">
                    <a16:rowId xmlns:a16="http://schemas.microsoft.com/office/drawing/2014/main" val="3261029576"/>
                  </a:ext>
                </a:extLst>
              </a:tr>
              <a:tr h="317824">
                <a:tc>
                  <a:txBody>
                    <a:bodyPr/>
                    <a:lstStyle/>
                    <a:p>
                      <a:pPr marL="171450" indent="-171450">
                        <a:lnSpc>
                          <a:spcPct val="107000"/>
                        </a:lnSpc>
                        <a:spcAft>
                          <a:spcPts val="0"/>
                        </a:spcAft>
                        <a:buFont typeface="Arial" panose="020B0604020202020204" pitchFamily="34" charset="0"/>
                        <a:buChar char="•"/>
                      </a:pPr>
                      <a:r>
                        <a:rPr lang="en-MY" sz="1200" dirty="0">
                          <a:effectLst/>
                          <a:latin typeface="Calibri" panose="020F0502020204030204" pitchFamily="34" charset="0"/>
                          <a:ea typeface="Calibri" panose="020F0502020204030204" pitchFamily="34" charset="0"/>
                          <a:cs typeface="Times New Roman" panose="02020603050405020304" pitchFamily="18" charset="0"/>
                        </a:rPr>
                        <a:t>Bachelor Dissertation </a:t>
                      </a:r>
                    </a:p>
                  </a:txBody>
                  <a:tcPr marL="68580" marR="68580" marT="0" marB="0">
                    <a:noFill/>
                  </a:tcPr>
                </a:tc>
                <a:tc>
                  <a:txBody>
                    <a:bodyPr/>
                    <a:lstStyle/>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MY"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Professional Dietetics Practicum (Institutional Foodservice Management)</a:t>
                      </a:r>
                    </a:p>
                    <a:p>
                      <a:pPr marL="171450" indent="-171450">
                        <a:lnSpc>
                          <a:spcPct val="107000"/>
                        </a:lnSpc>
                        <a:spcAft>
                          <a:spcPts val="0"/>
                        </a:spcAft>
                        <a:buFont typeface="Arial" panose="020B0604020202020204" pitchFamily="34" charset="0"/>
                        <a:buChar char="•"/>
                      </a:pPr>
                      <a:endParaRPr lang="en-MY"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vMerge="1">
                  <a:txBody>
                    <a:bodyPr/>
                    <a:lstStyle/>
                    <a:p>
                      <a:endParaRPr lang="en-MY" dirty="0"/>
                    </a:p>
                  </a:txBody>
                  <a:tcPr/>
                </a:tc>
                <a:tc vMerge="1">
                  <a:txBody>
                    <a:bodyPr/>
                    <a:lstStyle/>
                    <a:p>
                      <a:endParaRPr lang="en-MY" dirty="0"/>
                    </a:p>
                  </a:txBody>
                  <a:tcPr/>
                </a:tc>
                <a:extLst>
                  <a:ext uri="{0D108BD9-81ED-4DB2-BD59-A6C34878D82A}">
                    <a16:rowId xmlns:a16="http://schemas.microsoft.com/office/drawing/2014/main" val="2399930295"/>
                  </a:ext>
                </a:extLst>
              </a:tr>
            </a:tbl>
          </a:graphicData>
        </a:graphic>
      </p:graphicFrame>
      <p:cxnSp>
        <p:nvCxnSpPr>
          <p:cNvPr id="17" name="Straight Connector 16">
            <a:extLst>
              <a:ext uri="{FF2B5EF4-FFF2-40B4-BE49-F238E27FC236}">
                <a16:creationId xmlns:a16="http://schemas.microsoft.com/office/drawing/2014/main" id="{32C7642A-86B6-4767-8190-C946287A268A}"/>
              </a:ext>
            </a:extLst>
          </p:cNvPr>
          <p:cNvCxnSpPr/>
          <p:nvPr/>
        </p:nvCxnSpPr>
        <p:spPr>
          <a:xfrm>
            <a:off x="314325" y="781050"/>
            <a:ext cx="116871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0D091BE-AF9C-4C68-989D-479FFFCB526D}"/>
              </a:ext>
            </a:extLst>
          </p:cNvPr>
          <p:cNvCxnSpPr/>
          <p:nvPr/>
        </p:nvCxnSpPr>
        <p:spPr>
          <a:xfrm>
            <a:off x="466725" y="6734175"/>
            <a:ext cx="1168717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2" descr="Image result for upm logo">
            <a:extLst>
              <a:ext uri="{FF2B5EF4-FFF2-40B4-BE49-F238E27FC236}">
                <a16:creationId xmlns:a16="http://schemas.microsoft.com/office/drawing/2014/main" id="{4ABBE7CE-FF20-4869-9DD8-BFED69A07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6413" y="6167120"/>
            <a:ext cx="963186" cy="57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37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5F55-F941-4F3F-9544-D982F868BCE6}"/>
              </a:ext>
            </a:extLst>
          </p:cNvPr>
          <p:cNvSpPr>
            <a:spLocks noGrp="1"/>
          </p:cNvSpPr>
          <p:nvPr>
            <p:ph type="title"/>
          </p:nvPr>
        </p:nvSpPr>
        <p:spPr>
          <a:xfrm>
            <a:off x="476250" y="571785"/>
            <a:ext cx="10515600" cy="568325"/>
          </a:xfrm>
        </p:spPr>
        <p:txBody>
          <a:bodyPr>
            <a:normAutofit fontScale="90000"/>
          </a:bodyPr>
          <a:lstStyle/>
          <a:p>
            <a:r>
              <a:rPr lang="en-MY" b="1" dirty="0"/>
              <a:t>Professional Training </a:t>
            </a:r>
          </a:p>
        </p:txBody>
      </p:sp>
      <p:sp>
        <p:nvSpPr>
          <p:cNvPr id="4" name="Rectangle 3">
            <a:extLst>
              <a:ext uri="{FF2B5EF4-FFF2-40B4-BE49-F238E27FC236}">
                <a16:creationId xmlns:a16="http://schemas.microsoft.com/office/drawing/2014/main" id="{4B6246A7-1BBB-40AC-A4F2-2D97807864B8}"/>
              </a:ext>
            </a:extLst>
          </p:cNvPr>
          <p:cNvSpPr/>
          <p:nvPr/>
        </p:nvSpPr>
        <p:spPr>
          <a:xfrm>
            <a:off x="628650" y="2726597"/>
            <a:ext cx="2968571" cy="15498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rPr>
              <a:t>Professional Dietetics Practicum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rPr>
              <a:t>(30 weeks ~1200 hrs) </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8F9CE7E-EDFD-4D76-902A-AE70C1582BC2}"/>
              </a:ext>
            </a:extLst>
          </p:cNvPr>
          <p:cNvSpPr/>
          <p:nvPr/>
        </p:nvSpPr>
        <p:spPr>
          <a:xfrm>
            <a:off x="4914899" y="1881038"/>
            <a:ext cx="3724275" cy="5683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Institutional Food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 (4 weeks ~ 160 hrs) </a:t>
            </a:r>
          </a:p>
        </p:txBody>
      </p:sp>
      <p:sp>
        <p:nvSpPr>
          <p:cNvPr id="6" name="Rectangle 5">
            <a:extLst>
              <a:ext uri="{FF2B5EF4-FFF2-40B4-BE49-F238E27FC236}">
                <a16:creationId xmlns:a16="http://schemas.microsoft.com/office/drawing/2014/main" id="{442A4A6F-203A-48D7-BB4C-4C762136D422}"/>
              </a:ext>
            </a:extLst>
          </p:cNvPr>
          <p:cNvSpPr/>
          <p:nvPr/>
        </p:nvSpPr>
        <p:spPr>
          <a:xfrm>
            <a:off x="4914899" y="2794570"/>
            <a:ext cx="3724274" cy="5683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Community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(6 weeks ~ 240 hrs) </a:t>
            </a:r>
          </a:p>
        </p:txBody>
      </p:sp>
      <p:sp>
        <p:nvSpPr>
          <p:cNvPr id="7" name="Rectangle 6">
            <a:extLst>
              <a:ext uri="{FF2B5EF4-FFF2-40B4-BE49-F238E27FC236}">
                <a16:creationId xmlns:a16="http://schemas.microsoft.com/office/drawing/2014/main" id="{C6ED2641-633E-4907-81C0-EFBF8272D6CD}"/>
              </a:ext>
            </a:extLst>
          </p:cNvPr>
          <p:cNvSpPr/>
          <p:nvPr/>
        </p:nvSpPr>
        <p:spPr>
          <a:xfrm>
            <a:off x="4914899" y="3640126"/>
            <a:ext cx="3724274" cy="5683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Clinical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(14 weeks ~  560 hrs)</a:t>
            </a:r>
          </a:p>
        </p:txBody>
      </p:sp>
      <p:sp>
        <p:nvSpPr>
          <p:cNvPr id="8" name="Rectangle 7">
            <a:extLst>
              <a:ext uri="{FF2B5EF4-FFF2-40B4-BE49-F238E27FC236}">
                <a16:creationId xmlns:a16="http://schemas.microsoft.com/office/drawing/2014/main" id="{88B14247-5F2E-4822-98AF-7194130F464F}"/>
              </a:ext>
            </a:extLst>
          </p:cNvPr>
          <p:cNvSpPr/>
          <p:nvPr/>
        </p:nvSpPr>
        <p:spPr>
          <a:xfrm>
            <a:off x="4914899" y="4613276"/>
            <a:ext cx="3724274" cy="5683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Elective Clinical Placement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prstClr val="black"/>
                </a:solidFill>
                <a:effectLst/>
                <a:uLnTx/>
                <a:uFillTx/>
                <a:latin typeface="Calibri" panose="020F0502020204030204"/>
                <a:ea typeface="+mn-ea"/>
                <a:cs typeface="+mn-cs"/>
              </a:rPr>
              <a:t> (6 weeks ~ 240 hrs)</a:t>
            </a:r>
          </a:p>
        </p:txBody>
      </p:sp>
      <p:cxnSp>
        <p:nvCxnSpPr>
          <p:cNvPr id="10" name="Connector: Elbow 9">
            <a:extLst>
              <a:ext uri="{FF2B5EF4-FFF2-40B4-BE49-F238E27FC236}">
                <a16:creationId xmlns:a16="http://schemas.microsoft.com/office/drawing/2014/main" id="{5709F5B4-7A5A-403A-9BA5-5DD32E5CB16A}"/>
              </a:ext>
            </a:extLst>
          </p:cNvPr>
          <p:cNvCxnSpPr>
            <a:stCxn id="4" idx="3"/>
            <a:endCxn id="5" idx="1"/>
          </p:cNvCxnSpPr>
          <p:nvPr/>
        </p:nvCxnSpPr>
        <p:spPr>
          <a:xfrm flipV="1">
            <a:off x="3597221" y="2165201"/>
            <a:ext cx="1317678" cy="13363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20C57E6-B1C0-4B78-8DFE-D5EF335F9A87}"/>
              </a:ext>
            </a:extLst>
          </p:cNvPr>
          <p:cNvCxnSpPr>
            <a:stCxn id="4" idx="3"/>
            <a:endCxn id="6" idx="1"/>
          </p:cNvCxnSpPr>
          <p:nvPr/>
        </p:nvCxnSpPr>
        <p:spPr>
          <a:xfrm flipV="1">
            <a:off x="3597221" y="3078733"/>
            <a:ext cx="1317678" cy="4227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C83122E4-8F0F-49BA-B2EF-D4F0BBCB150F}"/>
              </a:ext>
            </a:extLst>
          </p:cNvPr>
          <p:cNvCxnSpPr>
            <a:stCxn id="4" idx="3"/>
            <a:endCxn id="7" idx="1"/>
          </p:cNvCxnSpPr>
          <p:nvPr/>
        </p:nvCxnSpPr>
        <p:spPr>
          <a:xfrm>
            <a:off x="3597221" y="3501513"/>
            <a:ext cx="1317678" cy="42277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1F811049-D21F-4118-BC18-7B7357E6A4B8}"/>
              </a:ext>
            </a:extLst>
          </p:cNvPr>
          <p:cNvCxnSpPr>
            <a:stCxn id="4" idx="3"/>
            <a:endCxn id="8" idx="1"/>
          </p:cNvCxnSpPr>
          <p:nvPr/>
        </p:nvCxnSpPr>
        <p:spPr>
          <a:xfrm>
            <a:off x="3597221" y="3501513"/>
            <a:ext cx="1317678" cy="13959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2" descr="Image result for upm logo">
            <a:extLst>
              <a:ext uri="{FF2B5EF4-FFF2-40B4-BE49-F238E27FC236}">
                <a16:creationId xmlns:a16="http://schemas.microsoft.com/office/drawing/2014/main" id="{7E4E9284-2880-4774-AC07-579678530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28" y="6348095"/>
            <a:ext cx="963186" cy="57799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dietetics graduate UPM">
            <a:extLst>
              <a:ext uri="{FF2B5EF4-FFF2-40B4-BE49-F238E27FC236}">
                <a16:creationId xmlns:a16="http://schemas.microsoft.com/office/drawing/2014/main" id="{F5763D6D-3F08-4DB9-8BC3-2410ADA5E7A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361910" y="2363646"/>
            <a:ext cx="2839613" cy="1812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dietetics graduate UPM">
            <a:extLst>
              <a:ext uri="{FF2B5EF4-FFF2-40B4-BE49-F238E27FC236}">
                <a16:creationId xmlns:a16="http://schemas.microsoft.com/office/drawing/2014/main" id="{FC3FA2B2-E9ED-4626-ABF8-6BD632F025D0}"/>
              </a:ext>
            </a:extLst>
          </p:cNvPr>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9352387" y="389810"/>
            <a:ext cx="2839613" cy="1998465"/>
          </a:xfrm>
          <a:prstGeom prst="rect">
            <a:avLst/>
          </a:prstGeom>
          <a:noFill/>
          <a:extLst>
            <a:ext uri="{909E8E84-426E-40DD-AFC4-6F175D3DCCD1}">
              <a14:hiddenFill xmlns:a14="http://schemas.microsoft.com/office/drawing/2010/main">
                <a:solidFill>
                  <a:srgbClr val="FFFFFF"/>
                </a:solidFill>
              </a14:hiddenFill>
            </a:ext>
          </a:extLst>
        </p:spPr>
      </p:pic>
      <p:pic>
        <p:nvPicPr>
          <p:cNvPr id="15" name="Screenshot 2015-09-02 10.20.12.png">
            <a:extLst>
              <a:ext uri="{FF2B5EF4-FFF2-40B4-BE49-F238E27FC236}">
                <a16:creationId xmlns:a16="http://schemas.microsoft.com/office/drawing/2014/main" id="{0623492D-BCB9-4A1A-957C-66D666CF01B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9352385" y="4152901"/>
            <a:ext cx="2850329"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1233826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EB22440-CF15-4084-A266-3F116659E6E9}"/>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defTabSz="914400"/>
            <a:r>
              <a:rPr lang="en-US" sz="4400" kern="1200">
                <a:solidFill>
                  <a:schemeClr val="accent1"/>
                </a:solidFill>
                <a:latin typeface="+mj-lt"/>
                <a:ea typeface="+mj-ea"/>
                <a:cs typeface="+mj-cs"/>
              </a:rPr>
              <a:t>Conclusion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6031" y="963877"/>
            <a:ext cx="6377769" cy="4930246"/>
          </a:xfrm>
        </p:spPr>
        <p:txBody>
          <a:bodyPr vert="horz" lIns="91440" tIns="45720" rIns="91440" bIns="45720" rtlCol="0" anchor="ctr">
            <a:normAutofit/>
          </a:bodyPr>
          <a:lstStyle/>
          <a:p>
            <a:pPr marL="110014" indent="-228600" defTabSz="914400"/>
            <a:r>
              <a:rPr lang="en-US" sz="1900" dirty="0"/>
              <a:t>Dietetics profession is well developed in Malaysia with new opportunities for growth </a:t>
            </a:r>
          </a:p>
          <a:p>
            <a:pPr marL="110014" indent="-228600" defTabSz="914400"/>
            <a:endParaRPr lang="en-US" sz="1900" dirty="0"/>
          </a:p>
          <a:p>
            <a:pPr marL="110014" indent="-228600" defTabSz="914400"/>
            <a:r>
              <a:rPr lang="en-US" sz="1900" dirty="0"/>
              <a:t>Registration of dietitians will ensure higher standards of practice and quality but delay in implementation in Malaysia</a:t>
            </a:r>
          </a:p>
          <a:p>
            <a:pPr marL="110014" indent="-228600" defTabSz="914400"/>
            <a:endParaRPr lang="en-US" sz="1900" dirty="0"/>
          </a:p>
          <a:p>
            <a:pPr marL="110014" indent="-228600" defTabSz="914400"/>
            <a:r>
              <a:rPr lang="en-US" sz="1900" dirty="0"/>
              <a:t>Challenges in raising standards &amp; profile of dietetics profession</a:t>
            </a:r>
          </a:p>
          <a:p>
            <a:pPr marL="110014" indent="-228600" defTabSz="914400"/>
            <a:endParaRPr lang="en-US" sz="1900" dirty="0"/>
          </a:p>
          <a:p>
            <a:pPr marL="110014" indent="-228600" defTabSz="914400"/>
            <a:r>
              <a:rPr lang="en-US" sz="1900" dirty="0" err="1"/>
              <a:t>Programme</a:t>
            </a:r>
            <a:r>
              <a:rPr lang="en-US" sz="1900" dirty="0"/>
              <a:t> standards &amp; innovative teaching are well established in Malaysian dietetics curriculum  </a:t>
            </a:r>
          </a:p>
          <a:p>
            <a:pPr marL="110014" indent="-228600" defTabSz="914400"/>
            <a:endParaRPr lang="en-US" sz="1900" dirty="0"/>
          </a:p>
          <a:p>
            <a:pPr marL="110014" indent="-228600" defTabSz="914400"/>
            <a:r>
              <a:rPr lang="en-US" sz="1900" dirty="0"/>
              <a:t>Challenges with competency levels and employability  of graduates</a:t>
            </a:r>
          </a:p>
          <a:p>
            <a:pPr marL="110014" indent="-228600" defTabSz="914400"/>
            <a:endParaRPr lang="en-US" sz="1900" dirty="0"/>
          </a:p>
          <a:p>
            <a:pPr marL="110014" indent="-228600" defTabSz="914400"/>
            <a:endParaRPr lang="en-US" sz="1900" dirty="0"/>
          </a:p>
        </p:txBody>
      </p:sp>
    </p:spTree>
    <p:extLst>
      <p:ext uri="{BB962C8B-B14F-4D97-AF65-F5344CB8AC3E}">
        <p14:creationId xmlns:p14="http://schemas.microsoft.com/office/powerpoint/2010/main" val="3404464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10850" y="2348881"/>
            <a:ext cx="8618369" cy="1419225"/>
            <a:chOff x="368786" y="189229"/>
            <a:chExt cx="8618369" cy="1419225"/>
          </a:xfrm>
        </p:grpSpPr>
        <p:pic>
          <p:nvPicPr>
            <p:cNvPr id="5" name="Picture 4" descr="http://i443.photobucket.com/albums/qq152/zest2112/UKM.png"/>
            <p:cNvPicPr/>
            <p:nvPr/>
          </p:nvPicPr>
          <p:blipFill rotWithShape="1">
            <a:blip r:embed="rId2" cstate="print">
              <a:extLst>
                <a:ext uri="{28A0092B-C50C-407E-A947-70E740481C1C}">
                  <a14:useLocalDpi xmlns:a14="http://schemas.microsoft.com/office/drawing/2010/main" val="0"/>
                </a:ext>
              </a:extLst>
            </a:blip>
            <a:srcRect l="22969" r="22958"/>
            <a:stretch/>
          </p:blipFill>
          <p:spPr bwMode="auto">
            <a:xfrm>
              <a:off x="3976642" y="252356"/>
              <a:ext cx="1038784" cy="1319744"/>
            </a:xfrm>
            <a:prstGeom prst="rect">
              <a:avLst/>
            </a:prstGeom>
            <a:noFill/>
            <a:ln>
              <a:noFill/>
            </a:ln>
            <a:extLst>
              <a:ext uri="{53640926-AAD7-44D8-BBD7-CCE9431645EC}">
                <a14:shadowObscured xmlns:a14="http://schemas.microsoft.com/office/drawing/2010/main"/>
              </a:ext>
            </a:extLst>
          </p:spPr>
        </p:pic>
        <p:pic>
          <p:nvPicPr>
            <p:cNvPr id="6" name="Picture 5" descr="http://4.bp.blogspot.com/_nCSHz8WYHwU/S90FNkFut8I/AAAAAAAABN8/ij4SwFgmhCo/s1600/logo+baru+USM.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86" y="228810"/>
              <a:ext cx="1194698" cy="1275792"/>
            </a:xfrm>
            <a:prstGeom prst="rect">
              <a:avLst/>
            </a:prstGeom>
            <a:noFill/>
            <a:ln>
              <a:noFill/>
            </a:ln>
          </p:spPr>
        </p:pic>
        <p:pic>
          <p:nvPicPr>
            <p:cNvPr id="7" name="Picture 6" descr="https://sites.google.com/site/gmansourfar/logobb.jpg"/>
            <p:cNvPicPr/>
            <p:nvPr/>
          </p:nvPicPr>
          <p:blipFill rotWithShape="1">
            <a:blip r:embed="rId4">
              <a:extLst>
                <a:ext uri="{28A0092B-C50C-407E-A947-70E740481C1C}">
                  <a14:useLocalDpi xmlns:a14="http://schemas.microsoft.com/office/drawing/2010/main" val="0"/>
                </a:ext>
              </a:extLst>
            </a:blip>
            <a:srcRect r="55803"/>
            <a:stretch/>
          </p:blipFill>
          <p:spPr bwMode="auto">
            <a:xfrm>
              <a:off x="1693973" y="429236"/>
              <a:ext cx="953776" cy="1137947"/>
            </a:xfrm>
            <a:prstGeom prst="rect">
              <a:avLst/>
            </a:prstGeom>
            <a:noFill/>
            <a:ln>
              <a:noFill/>
            </a:ln>
            <a:extLst>
              <a:ext uri="{53640926-AAD7-44D8-BBD7-CCE9431645EC}">
                <a14:shadowObscured xmlns:a14="http://schemas.microsoft.com/office/drawing/2010/main"/>
              </a:ext>
            </a:extLst>
          </p:spPr>
        </p:pic>
        <p:pic>
          <p:nvPicPr>
            <p:cNvPr id="8" name="Picture 7" descr="http://www.southern.edu.my/cmforum/images/IMU%20logo.png"/>
            <p:cNvPicPr/>
            <p:nvPr/>
          </p:nvPicPr>
          <p:blipFill rotWithShape="1">
            <a:blip r:embed="rId5" cstate="print">
              <a:extLst>
                <a:ext uri="{28A0092B-C50C-407E-A947-70E740481C1C}">
                  <a14:useLocalDpi xmlns:a14="http://schemas.microsoft.com/office/drawing/2010/main" val="0"/>
                </a:ext>
              </a:extLst>
            </a:blip>
            <a:srcRect b="24616"/>
            <a:stretch/>
          </p:blipFill>
          <p:spPr bwMode="auto">
            <a:xfrm>
              <a:off x="4672649" y="399313"/>
              <a:ext cx="2420950" cy="964595"/>
            </a:xfrm>
            <a:prstGeom prst="rect">
              <a:avLst/>
            </a:prstGeom>
            <a:noFill/>
            <a:ln>
              <a:noFill/>
            </a:ln>
            <a:extLst>
              <a:ext uri="{53640926-AAD7-44D8-BBD7-CCE9431645EC}">
                <a14:shadowObscured xmlns:a14="http://schemas.microsoft.com/office/drawing/2010/main"/>
              </a:ext>
            </a:extLst>
          </p:spPr>
        </p:pic>
        <p:pic>
          <p:nvPicPr>
            <p:cNvPr id="9" name="Picture 8" descr="http://4.bp.blogspot.com/-4K8b_WGQ7y4/UvI-bZ-TTEI/AAAAAAAAABo/X3HcJGbAOeY/s1600/logo+flat+colour+background+white.png"/>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15807"/>
            <a:stretch/>
          </p:blipFill>
          <p:spPr bwMode="auto">
            <a:xfrm>
              <a:off x="7772400" y="189229"/>
              <a:ext cx="1214755" cy="1419225"/>
            </a:xfrm>
            <a:prstGeom prst="rect">
              <a:avLst/>
            </a:prstGeom>
            <a:noFill/>
            <a:ln>
              <a:noFill/>
            </a:ln>
            <a:extLst>
              <a:ext uri="{53640926-AAD7-44D8-BBD7-CCE9431645EC}">
                <a14:shadowObscured xmlns:a14="http://schemas.microsoft.com/office/drawing/2010/main"/>
              </a:ext>
            </a:extLst>
          </p:spPr>
        </p:pic>
        <p:pic>
          <p:nvPicPr>
            <p:cNvPr id="10" name="Picture 9" descr="http://www.kekosongankerajaan.com/wp-content/uploads/2013/04/UIAM-Logo.jpg"/>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8239" y="429236"/>
              <a:ext cx="1134807" cy="1068457"/>
            </a:xfrm>
            <a:prstGeom prst="rect">
              <a:avLst/>
            </a:prstGeom>
            <a:noFill/>
            <a:ln>
              <a:noFill/>
            </a:ln>
          </p:spPr>
        </p:pic>
        <p:pic>
          <p:nvPicPr>
            <p:cNvPr id="11" name="Picture 10" descr="http://logos-vector.com/images/logo/xxl/1/0/3/103465/UITM_d62b2_450x450.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200" y="466234"/>
              <a:ext cx="838200" cy="1038368"/>
            </a:xfrm>
            <a:prstGeom prst="rect">
              <a:avLst/>
            </a:prstGeom>
            <a:noFill/>
            <a:ln>
              <a:noFill/>
            </a:ln>
          </p:spPr>
        </p:pic>
      </p:grpSp>
    </p:spTree>
    <p:extLst>
      <p:ext uri="{BB962C8B-B14F-4D97-AF65-F5344CB8AC3E}">
        <p14:creationId xmlns:p14="http://schemas.microsoft.com/office/powerpoint/2010/main" val="2817195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403E789-3E7F-40B5-9216-034FC5EF5E55}"/>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defTabSz="914400"/>
            <a:r>
              <a:rPr lang="en-US" sz="6000" kern="1200" dirty="0">
                <a:solidFill>
                  <a:schemeClr val="tx1"/>
                </a:solidFill>
                <a:latin typeface="+mj-lt"/>
                <a:ea typeface="+mj-ea"/>
                <a:cs typeface="+mj-cs"/>
              </a:rPr>
              <a:t>Thank you</a:t>
            </a:r>
          </a:p>
        </p:txBody>
      </p:sp>
      <p:sp>
        <p:nvSpPr>
          <p:cNvPr id="5" name="Text Placeholder 4">
            <a:extLst>
              <a:ext uri="{FF2B5EF4-FFF2-40B4-BE49-F238E27FC236}">
                <a16:creationId xmlns:a16="http://schemas.microsoft.com/office/drawing/2014/main" id="{3288D137-9DDE-495C-98C8-13BC59183780}"/>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pPr defTabSz="914400">
              <a:spcBef>
                <a:spcPts val="1000"/>
              </a:spcBef>
            </a:pPr>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048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EACA5-4BDD-4DB8-B9B2-E455E33D2307}"/>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b="1" kern="1200">
                <a:solidFill>
                  <a:schemeClr val="tx1">
                    <a:lumMod val="85000"/>
                    <a:lumOff val="15000"/>
                  </a:schemeClr>
                </a:solidFill>
                <a:latin typeface="+mj-lt"/>
                <a:ea typeface="+mj-ea"/>
                <a:cs typeface="+mj-cs"/>
              </a:rPr>
              <a:t>Dietetics Profession in Malaysia</a:t>
            </a:r>
          </a:p>
        </p:txBody>
      </p:sp>
      <p:cxnSp>
        <p:nvCxnSpPr>
          <p:cNvPr id="22" name="Straight Connector 21">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56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0"/>
            <a:ext cx="8153400" cy="990600"/>
          </a:xfrm>
        </p:spPr>
        <p:txBody>
          <a:bodyPr>
            <a:normAutofit/>
          </a:bodyPr>
          <a:lstStyle/>
          <a:p>
            <a:r>
              <a:rPr lang="en-AU" sz="3600" b="1" i="1" dirty="0">
                <a:ea typeface="+mn-ea"/>
                <a:cs typeface="+mn-cs"/>
              </a:rPr>
              <a:t>The dietetics profession in Malaysia </a:t>
            </a:r>
          </a:p>
        </p:txBody>
      </p:sp>
      <p:sp>
        <p:nvSpPr>
          <p:cNvPr id="15363" name="Content Placeholder 2"/>
          <p:cNvSpPr>
            <a:spLocks noGrp="1"/>
          </p:cNvSpPr>
          <p:nvPr>
            <p:ph sz="quarter" idx="1"/>
          </p:nvPr>
        </p:nvSpPr>
        <p:spPr>
          <a:xfrm>
            <a:off x="1831609" y="1196752"/>
            <a:ext cx="8297416" cy="4495800"/>
          </a:xfrm>
        </p:spPr>
        <p:txBody>
          <a:bodyPr/>
          <a:lstStyle/>
          <a:p>
            <a:pPr marL="0" indent="0">
              <a:buNone/>
            </a:pPr>
            <a:r>
              <a:rPr lang="en-AU" dirty="0"/>
              <a:t>The Malaysian Dietitians’ Association describes a dietitian as:</a:t>
            </a:r>
          </a:p>
        </p:txBody>
      </p:sp>
      <p:sp>
        <p:nvSpPr>
          <p:cNvPr id="3" name="Rectangle 2"/>
          <p:cNvSpPr/>
          <p:nvPr/>
        </p:nvSpPr>
        <p:spPr>
          <a:xfrm>
            <a:off x="466725" y="2043845"/>
            <a:ext cx="11306175" cy="1200329"/>
          </a:xfrm>
          <a:prstGeom prst="rect">
            <a:avLst/>
          </a:prstGeom>
          <a:solidFill>
            <a:schemeClr val="accent1">
              <a:lumMod val="40000"/>
              <a:lumOff val="60000"/>
            </a:schemeClr>
          </a:solidFill>
        </p:spPr>
        <p:txBody>
          <a:bodyPr wrap="square">
            <a:spAutoFit/>
          </a:bodyPr>
          <a:lstStyle/>
          <a:p>
            <a:pPr algn="ctr"/>
            <a:r>
              <a:rPr lang="en-MY" sz="2400" b="1" dirty="0">
                <a:solidFill>
                  <a:srgbClr val="666666"/>
                </a:solidFill>
                <a:latin typeface="Arial" panose="020B0604020202020204" pitchFamily="34" charset="0"/>
              </a:rPr>
              <a:t>A professional trained in translating the science of food, nutrition and medical nutrition therapy to meet the needs of  individuals or groups in disease or health</a:t>
            </a:r>
            <a:endParaRPr lang="en-MY" sz="2400" b="1" dirty="0"/>
          </a:p>
        </p:txBody>
      </p:sp>
      <p:sp>
        <p:nvSpPr>
          <p:cNvPr id="4" name="Rectangle 3"/>
          <p:cNvSpPr/>
          <p:nvPr/>
        </p:nvSpPr>
        <p:spPr>
          <a:xfrm>
            <a:off x="2351584" y="3665769"/>
            <a:ext cx="6408712" cy="307777"/>
          </a:xfrm>
          <a:prstGeom prst="rect">
            <a:avLst/>
          </a:prstGeom>
        </p:spPr>
        <p:txBody>
          <a:bodyPr wrap="square">
            <a:spAutoFit/>
          </a:bodyPr>
          <a:lstStyle/>
          <a:p>
            <a:r>
              <a:rPr lang="en-MY" sz="1400" b="1" i="1" dirty="0"/>
              <a:t>http://www.dietitians.org.my/about-dietitian/who-is-a-dietitian</a:t>
            </a:r>
          </a:p>
        </p:txBody>
      </p:sp>
      <p:pic>
        <p:nvPicPr>
          <p:cNvPr id="2" name="Picture 1"/>
          <p:cNvPicPr>
            <a:picLocks noChangeAspect="1"/>
          </p:cNvPicPr>
          <p:nvPr/>
        </p:nvPicPr>
        <p:blipFill>
          <a:blip r:embed="rId3"/>
          <a:stretch>
            <a:fillRect/>
          </a:stretch>
        </p:blipFill>
        <p:spPr>
          <a:xfrm>
            <a:off x="3935761" y="4149081"/>
            <a:ext cx="4304149" cy="2206943"/>
          </a:xfrm>
          <a:prstGeom prst="rect">
            <a:avLst/>
          </a:prstGeom>
        </p:spPr>
      </p:pic>
    </p:spTree>
    <p:extLst>
      <p:ext uri="{BB962C8B-B14F-4D97-AF65-F5344CB8AC3E}">
        <p14:creationId xmlns:p14="http://schemas.microsoft.com/office/powerpoint/2010/main" val="425513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84E6-75C8-42B8-988F-A612908B77A2}"/>
              </a:ext>
            </a:extLst>
          </p:cNvPr>
          <p:cNvSpPr>
            <a:spLocks noGrp="1"/>
          </p:cNvSpPr>
          <p:nvPr>
            <p:ph type="title"/>
          </p:nvPr>
        </p:nvSpPr>
        <p:spPr>
          <a:xfrm>
            <a:off x="838199" y="365125"/>
            <a:ext cx="11115675" cy="1325563"/>
          </a:xfrm>
        </p:spPr>
        <p:txBody>
          <a:bodyPr/>
          <a:lstStyle/>
          <a:p>
            <a:r>
              <a:rPr lang="en-MY" b="1" dirty="0"/>
              <a:t>Who is Dietitian (</a:t>
            </a:r>
            <a:r>
              <a:rPr lang="en-MY" b="1" dirty="0" err="1"/>
              <a:t>Pegawai</a:t>
            </a:r>
            <a:r>
              <a:rPr lang="en-MY" b="1" dirty="0"/>
              <a:t> </a:t>
            </a:r>
            <a:r>
              <a:rPr lang="en-MY" b="1" dirty="0" err="1"/>
              <a:t>Dietetik</a:t>
            </a:r>
            <a:r>
              <a:rPr lang="en-MY" b="1" dirty="0"/>
              <a:t>) in Malaysia?</a:t>
            </a:r>
          </a:p>
        </p:txBody>
      </p:sp>
      <p:sp>
        <p:nvSpPr>
          <p:cNvPr id="3" name="Content Placeholder 2">
            <a:extLst>
              <a:ext uri="{FF2B5EF4-FFF2-40B4-BE49-F238E27FC236}">
                <a16:creationId xmlns:a16="http://schemas.microsoft.com/office/drawing/2014/main" id="{DE4488BF-64E0-4718-B25C-342F2558A067}"/>
              </a:ext>
            </a:extLst>
          </p:cNvPr>
          <p:cNvSpPr>
            <a:spLocks noGrp="1"/>
          </p:cNvSpPr>
          <p:nvPr>
            <p:ph idx="1"/>
          </p:nvPr>
        </p:nvSpPr>
        <p:spPr/>
        <p:txBody>
          <a:bodyPr>
            <a:normAutofit fontScale="77500" lnSpcReduction="20000"/>
          </a:bodyPr>
          <a:lstStyle/>
          <a:p>
            <a:pPr algn="just">
              <a:lnSpc>
                <a:spcPct val="115000"/>
              </a:lnSpc>
              <a:spcAft>
                <a:spcPts val="0"/>
              </a:spcAft>
            </a:pPr>
            <a:r>
              <a:rPr lang="en-SG" dirty="0">
                <a:latin typeface="Arial" panose="020B0604020202020204" pitchFamily="34" charset="0"/>
                <a:ea typeface="Calibri" panose="020F0502020204030204" pitchFamily="34" charset="0"/>
                <a:cs typeface="Times New Roman" panose="02020603050405020304" pitchFamily="18" charset="0"/>
              </a:rPr>
              <a:t>The Registered Dietitian is professionally trained to </a:t>
            </a:r>
            <a:r>
              <a:rPr lang="en-SG" i="1" dirty="0">
                <a:solidFill>
                  <a:schemeClr val="accent1"/>
                </a:solidFill>
                <a:latin typeface="Arial" panose="020B0604020202020204" pitchFamily="34" charset="0"/>
                <a:ea typeface="Calibri" panose="020F0502020204030204" pitchFamily="34" charset="0"/>
                <a:cs typeface="Times New Roman" panose="02020603050405020304" pitchFamily="18" charset="0"/>
              </a:rPr>
              <a:t>translate current science of food and nutrition</a:t>
            </a:r>
            <a:r>
              <a:rPr lang="en-SG" i="1" u="sng" dirty="0">
                <a:solidFill>
                  <a:schemeClr val="accent1"/>
                </a:solidFill>
                <a:latin typeface="Arial" panose="020B0604020202020204" pitchFamily="34" charset="0"/>
                <a:ea typeface="Calibri" panose="020F0502020204030204" pitchFamily="34" charset="0"/>
                <a:cs typeface="Times New Roman" panose="02020603050405020304" pitchFamily="18" charset="0"/>
              </a:rPr>
              <a:t> </a:t>
            </a:r>
            <a:r>
              <a:rPr lang="en-SG" dirty="0">
                <a:latin typeface="Arial" panose="020B0604020202020204" pitchFamily="34" charset="0"/>
                <a:ea typeface="Calibri" panose="020F0502020204030204" pitchFamily="34" charset="0"/>
                <a:cs typeface="Times New Roman" panose="02020603050405020304" pitchFamily="18" charset="0"/>
              </a:rPr>
              <a:t>to enable individuals and groups to make </a:t>
            </a:r>
            <a:r>
              <a:rPr lang="en-SG" i="1" dirty="0">
                <a:solidFill>
                  <a:schemeClr val="accent1"/>
                </a:solidFill>
                <a:latin typeface="Arial" panose="020B0604020202020204" pitchFamily="34" charset="0"/>
                <a:ea typeface="Calibri" panose="020F0502020204030204" pitchFamily="34" charset="0"/>
                <a:cs typeface="Times New Roman" panose="02020603050405020304" pitchFamily="18" charset="0"/>
              </a:rPr>
              <a:t>appropriate lifestyle and food choices</a:t>
            </a:r>
            <a:r>
              <a:rPr lang="en-SG" u="sng" dirty="0">
                <a:solidFill>
                  <a:schemeClr val="accent1"/>
                </a:solidFill>
                <a:latin typeface="Arial" panose="020B0604020202020204" pitchFamily="34" charset="0"/>
                <a:ea typeface="Calibri" panose="020F0502020204030204" pitchFamily="34" charset="0"/>
                <a:cs typeface="Times New Roman" panose="02020603050405020304" pitchFamily="18" charset="0"/>
              </a:rPr>
              <a:t> </a:t>
            </a:r>
            <a:r>
              <a:rPr lang="en-SG" dirty="0">
                <a:latin typeface="Arial" panose="020B0604020202020204" pitchFamily="34" charset="0"/>
                <a:ea typeface="Calibri" panose="020F0502020204030204" pitchFamily="34" charset="0"/>
                <a:cs typeface="Times New Roman" panose="02020603050405020304" pitchFamily="18" charset="0"/>
              </a:rPr>
              <a:t>to meet nutrient requirements in </a:t>
            </a:r>
            <a:r>
              <a:rPr lang="en-SG" i="1" dirty="0">
                <a:solidFill>
                  <a:schemeClr val="accent1"/>
                </a:solidFill>
                <a:latin typeface="Arial" panose="020B0604020202020204" pitchFamily="34" charset="0"/>
                <a:ea typeface="Calibri" panose="020F0502020204030204" pitchFamily="34" charset="0"/>
                <a:cs typeface="Times New Roman" panose="02020603050405020304" pitchFamily="18" charset="0"/>
              </a:rPr>
              <a:t>health and disease.  </a:t>
            </a:r>
          </a:p>
          <a:p>
            <a:pPr algn="just">
              <a:lnSpc>
                <a:spcPct val="115000"/>
              </a:lnSpc>
              <a:spcAft>
                <a:spcPts val="0"/>
              </a:spcAft>
            </a:pPr>
            <a:endParaRPr lang="en-SG"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SG" dirty="0">
                <a:latin typeface="Arial" panose="020B0604020202020204" pitchFamily="34" charset="0"/>
                <a:ea typeface="Calibri" panose="020F0502020204030204" pitchFamily="34" charset="0"/>
                <a:cs typeface="Times New Roman" panose="02020603050405020304" pitchFamily="18" charset="0"/>
              </a:rPr>
              <a:t>The dietitian provides nutrition care including nutrition assessment and diagnosis; prescribe </a:t>
            </a:r>
            <a:r>
              <a:rPr lang="en-SG" i="1" dirty="0">
                <a:solidFill>
                  <a:schemeClr val="accent1"/>
                </a:solidFill>
                <a:latin typeface="Arial" panose="020B0604020202020204" pitchFamily="34" charset="0"/>
                <a:ea typeface="Calibri" panose="020F0502020204030204" pitchFamily="34" charset="0"/>
                <a:cs typeface="Times New Roman" panose="02020603050405020304" pitchFamily="18" charset="0"/>
              </a:rPr>
              <a:t>medical nutrition therapy</a:t>
            </a:r>
            <a:r>
              <a:rPr lang="en-SG" dirty="0">
                <a:latin typeface="Arial" panose="020B0604020202020204" pitchFamily="34" charset="0"/>
                <a:ea typeface="Calibri" panose="020F0502020204030204" pitchFamily="34" charset="0"/>
                <a:cs typeface="Times New Roman" panose="02020603050405020304" pitchFamily="18" charset="0"/>
              </a:rPr>
              <a:t>, monitor and evaluate outcomes; and plans, manages and ensures the provision of nutritious, safe and quality foods. </a:t>
            </a:r>
          </a:p>
          <a:p>
            <a:pPr algn="just">
              <a:lnSpc>
                <a:spcPct val="115000"/>
              </a:lnSpc>
              <a:spcAft>
                <a:spcPts val="0"/>
              </a:spcAft>
            </a:pPr>
            <a:endParaRPr lang="en-SG" dirty="0">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SG" dirty="0">
                <a:latin typeface="Arial" panose="020B0604020202020204" pitchFamily="34" charset="0"/>
                <a:ea typeface="Calibri" panose="020F0502020204030204" pitchFamily="34" charset="0"/>
                <a:cs typeface="Times New Roman" panose="02020603050405020304" pitchFamily="18" charset="0"/>
              </a:rPr>
              <a:t>Dietitians may work in a </a:t>
            </a:r>
            <a:r>
              <a:rPr lang="en-SG" i="1" dirty="0">
                <a:solidFill>
                  <a:schemeClr val="accent1"/>
                </a:solidFill>
                <a:latin typeface="Arial" panose="020B0604020202020204" pitchFamily="34" charset="0"/>
                <a:ea typeface="Calibri" panose="020F0502020204030204" pitchFamily="34" charset="0"/>
                <a:cs typeface="Times New Roman" panose="02020603050405020304" pitchFamily="18" charset="0"/>
              </a:rPr>
              <a:t>variety of settings </a:t>
            </a:r>
            <a:r>
              <a:rPr lang="en-SG" dirty="0">
                <a:latin typeface="Arial" panose="020B0604020202020204" pitchFamily="34" charset="0"/>
                <a:ea typeface="Calibri" panose="020F0502020204030204" pitchFamily="34" charset="0"/>
                <a:cs typeface="Times New Roman" panose="02020603050405020304" pitchFamily="18" charset="0"/>
              </a:rPr>
              <a:t>such as government, private, education and research, industry, sports, media, long term care facilities, non-government organisations, digital organisations and others</a:t>
            </a:r>
            <a:r>
              <a:rPr lang="en-SG" sz="2000" dirty="0">
                <a:latin typeface="Arial" panose="020B0604020202020204" pitchFamily="34" charset="0"/>
                <a:ea typeface="Calibri" panose="020F0502020204030204" pitchFamily="34" charset="0"/>
                <a:cs typeface="Times New Roman" panose="02020603050405020304" pitchFamily="18" charset="0"/>
              </a:rPr>
              <a:t>. </a:t>
            </a:r>
            <a:endParaRPr lang="en-MY"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dirty="0"/>
          </a:p>
        </p:txBody>
      </p:sp>
    </p:spTree>
    <p:extLst>
      <p:ext uri="{BB962C8B-B14F-4D97-AF65-F5344CB8AC3E}">
        <p14:creationId xmlns:p14="http://schemas.microsoft.com/office/powerpoint/2010/main" val="313570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5864-22A3-4FA3-AC50-5E61C71225D5}"/>
              </a:ext>
            </a:extLst>
          </p:cNvPr>
          <p:cNvSpPr>
            <a:spLocks noGrp="1"/>
          </p:cNvSpPr>
          <p:nvPr>
            <p:ph type="title"/>
          </p:nvPr>
        </p:nvSpPr>
        <p:spPr>
          <a:xfrm>
            <a:off x="838200" y="365125"/>
            <a:ext cx="10515600" cy="1325563"/>
          </a:xfrm>
        </p:spPr>
        <p:txBody>
          <a:bodyPr/>
          <a:lstStyle/>
          <a:p>
            <a:pPr algn="ctr"/>
            <a:r>
              <a:rPr lang="en-MY" b="1" dirty="0"/>
              <a:t>Who can work as a Dietitian in Malaysia?</a:t>
            </a:r>
          </a:p>
        </p:txBody>
      </p:sp>
      <p:sp>
        <p:nvSpPr>
          <p:cNvPr id="3" name="Content Placeholder 2">
            <a:extLst>
              <a:ext uri="{FF2B5EF4-FFF2-40B4-BE49-F238E27FC236}">
                <a16:creationId xmlns:a16="http://schemas.microsoft.com/office/drawing/2014/main" id="{7E8B2829-B25F-40AD-814D-361705DC5F9A}"/>
              </a:ext>
            </a:extLst>
          </p:cNvPr>
          <p:cNvSpPr>
            <a:spLocks noGrp="1"/>
          </p:cNvSpPr>
          <p:nvPr>
            <p:ph idx="1"/>
          </p:nvPr>
        </p:nvSpPr>
        <p:spPr>
          <a:xfrm>
            <a:off x="838200" y="1825625"/>
            <a:ext cx="10515600" cy="4351338"/>
          </a:xfrm>
        </p:spPr>
        <p:txBody>
          <a:bodyPr/>
          <a:lstStyle/>
          <a:p>
            <a:pPr algn="just"/>
            <a:r>
              <a:rPr lang="en-MY" sz="2600" dirty="0"/>
              <a:t>Obtain a 4 year undergraduate degree in Dietetics (with integrated Internship ~ 1200 hours) as the following:</a:t>
            </a:r>
          </a:p>
          <a:p>
            <a:pPr lvl="1" algn="just"/>
            <a:r>
              <a:rPr lang="en-MY" sz="2200" dirty="0"/>
              <a:t>Bachelor of Science in Dietetics or</a:t>
            </a:r>
          </a:p>
          <a:p>
            <a:pPr lvl="1" algn="just"/>
            <a:r>
              <a:rPr lang="en-MY" sz="2200" dirty="0"/>
              <a:t>Bachelor of Science in Nutrition &amp; Dietetics</a:t>
            </a:r>
          </a:p>
          <a:p>
            <a:pPr lvl="1" indent="-342900" algn="just"/>
            <a:endParaRPr lang="en-MY" sz="2200" dirty="0"/>
          </a:p>
          <a:p>
            <a:pPr algn="just"/>
            <a:r>
              <a:rPr lang="en-MY" sz="2600" dirty="0"/>
              <a:t>Obtain postgraduate degree in Dietetics (with integrated internship) e.g. entry level Masters in Dietetics </a:t>
            </a:r>
          </a:p>
          <a:p>
            <a:pPr algn="just"/>
            <a:endParaRPr lang="en-MY" sz="2600" dirty="0"/>
          </a:p>
          <a:p>
            <a:pPr algn="just"/>
            <a:endParaRPr lang="en-MY" dirty="0"/>
          </a:p>
        </p:txBody>
      </p:sp>
      <p:sp>
        <p:nvSpPr>
          <p:cNvPr id="4" name="Rectangle 3">
            <a:extLst>
              <a:ext uri="{FF2B5EF4-FFF2-40B4-BE49-F238E27FC236}">
                <a16:creationId xmlns:a16="http://schemas.microsoft.com/office/drawing/2014/main" id="{EDC34F51-7155-4BBE-93B4-A62D05332C01}"/>
              </a:ext>
            </a:extLst>
          </p:cNvPr>
          <p:cNvSpPr/>
          <p:nvPr/>
        </p:nvSpPr>
        <p:spPr>
          <a:xfrm>
            <a:off x="6096000" y="4604088"/>
            <a:ext cx="5848350" cy="2031325"/>
          </a:xfrm>
          <a:prstGeom prst="rect">
            <a:avLst/>
          </a:prstGeom>
          <a:solidFill>
            <a:schemeClr val="accent3">
              <a:lumMod val="20000"/>
              <a:lumOff val="80000"/>
            </a:schemeClr>
          </a:solidFill>
        </p:spPr>
        <p:txBody>
          <a:bodyPr wrap="square">
            <a:spAutoFit/>
          </a:bodyPr>
          <a:lstStyle/>
          <a:p>
            <a:r>
              <a:rPr lang="en-MY" i="1" dirty="0"/>
              <a:t>Overseas dietetics degrees  - with adequate internships hours* or possess Registered Dietitian status from overseas are recognised as Ordinary members of MDA.  </a:t>
            </a:r>
          </a:p>
          <a:p>
            <a:endParaRPr lang="en-MY" i="1" dirty="0"/>
          </a:p>
          <a:p>
            <a:r>
              <a:rPr lang="en-MY" i="1" dirty="0"/>
              <a:t>Employment is not governed by MDA</a:t>
            </a:r>
          </a:p>
          <a:p>
            <a:endParaRPr lang="en-MY" dirty="0"/>
          </a:p>
          <a:p>
            <a:r>
              <a:rPr lang="en-MY" dirty="0"/>
              <a:t>*</a:t>
            </a:r>
            <a:r>
              <a:rPr lang="en-MY" u="sng" dirty="0"/>
              <a:t>&gt;</a:t>
            </a:r>
            <a:r>
              <a:rPr lang="en-MY" dirty="0"/>
              <a:t>500 hours (MDA AGM 2018)</a:t>
            </a:r>
          </a:p>
        </p:txBody>
      </p:sp>
      <p:sp>
        <p:nvSpPr>
          <p:cNvPr id="5" name="TextBox 4">
            <a:extLst>
              <a:ext uri="{FF2B5EF4-FFF2-40B4-BE49-F238E27FC236}">
                <a16:creationId xmlns:a16="http://schemas.microsoft.com/office/drawing/2014/main" id="{652A8ECA-F1C9-4255-90AC-E33CBE86DA0E}"/>
              </a:ext>
            </a:extLst>
          </p:cNvPr>
          <p:cNvSpPr txBox="1"/>
          <p:nvPr/>
        </p:nvSpPr>
        <p:spPr>
          <a:xfrm>
            <a:off x="8010525" y="6372225"/>
            <a:ext cx="184731" cy="369332"/>
          </a:xfrm>
          <a:prstGeom prst="rect">
            <a:avLst/>
          </a:prstGeom>
          <a:noFill/>
        </p:spPr>
        <p:txBody>
          <a:bodyPr wrap="none" rtlCol="0">
            <a:spAutoFit/>
          </a:bodyPr>
          <a:lstStyle/>
          <a:p>
            <a:endParaRPr lang="en-MY" dirty="0"/>
          </a:p>
        </p:txBody>
      </p:sp>
    </p:spTree>
    <p:extLst>
      <p:ext uri="{BB962C8B-B14F-4D97-AF65-F5344CB8AC3E}">
        <p14:creationId xmlns:p14="http://schemas.microsoft.com/office/powerpoint/2010/main" val="418220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58367F-271C-4C5C-A476-BA37525DEA8E}"/>
              </a:ext>
            </a:extLst>
          </p:cNvPr>
          <p:cNvSpPr>
            <a:spLocks noGrp="1"/>
          </p:cNvSpPr>
          <p:nvPr>
            <p:ph type="title"/>
          </p:nvPr>
        </p:nvSpPr>
        <p:spPr>
          <a:xfrm>
            <a:off x="863029" y="1012004"/>
            <a:ext cx="3416158" cy="4795408"/>
          </a:xfrm>
        </p:spPr>
        <p:txBody>
          <a:bodyPr>
            <a:normAutofit/>
          </a:bodyPr>
          <a:lstStyle/>
          <a:p>
            <a:r>
              <a:rPr lang="en-US" b="1">
                <a:solidFill>
                  <a:srgbClr val="FFFFFF"/>
                </a:solidFill>
              </a:rPr>
              <a:t>Current employment of dietitians in Malaysia</a:t>
            </a:r>
            <a:endParaRPr lang="en-MY" b="1">
              <a:solidFill>
                <a:srgbClr val="FFFFFF"/>
              </a:solidFill>
            </a:endParaRPr>
          </a:p>
        </p:txBody>
      </p:sp>
      <p:graphicFrame>
        <p:nvGraphicFramePr>
          <p:cNvPr id="5" name="Content Placeholder 2">
            <a:extLst>
              <a:ext uri="{FF2B5EF4-FFF2-40B4-BE49-F238E27FC236}">
                <a16:creationId xmlns:a16="http://schemas.microsoft.com/office/drawing/2014/main" id="{D6A5B89E-6693-4DF7-982A-E93A941B5E99}"/>
              </a:ext>
            </a:extLst>
          </p:cNvPr>
          <p:cNvGraphicFramePr>
            <a:graphicFrameLocks noGrp="1"/>
          </p:cNvGraphicFramePr>
          <p:nvPr>
            <p:ph idx="1"/>
            <p:extLst>
              <p:ext uri="{D42A27DB-BD31-4B8C-83A1-F6EECF244321}">
                <p14:modId xmlns:p14="http://schemas.microsoft.com/office/powerpoint/2010/main" val="359048070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394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6" name="Rectangle 72">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1A2EC05C-EF97-422D-A615-EADF36DF368B}"/>
              </a:ext>
            </a:extLst>
          </p:cNvPr>
          <p:cNvSpPr txBox="1">
            <a:spLocks noGrp="1"/>
          </p:cNvSpPr>
          <p:nvPr>
            <p:ph type="title"/>
          </p:nvPr>
        </p:nvSpPr>
        <p:spPr>
          <a:xfrm>
            <a:off x="943277" y="712269"/>
            <a:ext cx="3370998" cy="5502264"/>
          </a:xfrm>
        </p:spPr>
        <p:txBody>
          <a:bodyPr>
            <a:normAutofit/>
          </a:bodyPr>
          <a:lstStyle/>
          <a:p>
            <a:pPr>
              <a:spcBef>
                <a:spcPct val="0"/>
              </a:spcBef>
              <a:spcAft>
                <a:spcPct val="0"/>
              </a:spcAft>
            </a:pPr>
            <a:r>
              <a:rPr lang="en-US" altLang="en-US" sz="4100">
                <a:solidFill>
                  <a:srgbClr val="FFFFFF"/>
                </a:solidFill>
                <a:ea typeface="Andalus"/>
                <a:cs typeface="Andalus"/>
              </a:rPr>
              <a:t>Developmental Milestone of Dietetics Profession</a:t>
            </a:r>
            <a:endParaRPr lang="en-MY" altLang="en-US" sz="4100">
              <a:solidFill>
                <a:srgbClr val="FFFFFF"/>
              </a:solidFill>
              <a:ea typeface="Andalus"/>
              <a:cs typeface="Andalus"/>
            </a:endParaRPr>
          </a:p>
        </p:txBody>
      </p:sp>
      <p:cxnSp>
        <p:nvCxnSpPr>
          <p:cNvPr id="75" name="Straight Connector 74">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0247" name="Content Placeholder 1">
            <a:extLst>
              <a:ext uri="{FF2B5EF4-FFF2-40B4-BE49-F238E27FC236}">
                <a16:creationId xmlns:a16="http://schemas.microsoft.com/office/drawing/2014/main" id="{86992EF0-1953-47D6-98D9-1517D50A2F78}"/>
              </a:ext>
            </a:extLst>
          </p:cNvPr>
          <p:cNvGraphicFramePr>
            <a:graphicFrameLocks noGrp="1"/>
          </p:cNvGraphicFramePr>
          <p:nvPr>
            <p:ph idx="1"/>
            <p:extLst>
              <p:ext uri="{D42A27DB-BD31-4B8C-83A1-F6EECF244321}">
                <p14:modId xmlns:p14="http://schemas.microsoft.com/office/powerpoint/2010/main" val="73740908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1575</Words>
  <Application>Microsoft Office PowerPoint</Application>
  <PresentationFormat>Widescreen</PresentationFormat>
  <Paragraphs>348</Paragraphs>
  <Slides>36</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Aharoni</vt:lpstr>
      <vt:lpstr>Andalus</vt:lpstr>
      <vt:lpstr>Arial</vt:lpstr>
      <vt:lpstr>Berlin Sans FB Demi</vt:lpstr>
      <vt:lpstr>Calibri</vt:lpstr>
      <vt:lpstr>Calibri Light</vt:lpstr>
      <vt:lpstr>Helvetica</vt:lpstr>
      <vt:lpstr>Trebuchet MS</vt:lpstr>
      <vt:lpstr>Wingdings</vt:lpstr>
      <vt:lpstr>Office Theme</vt:lpstr>
      <vt:lpstr>1_Office Theme</vt:lpstr>
      <vt:lpstr>2_Office Theme</vt:lpstr>
      <vt:lpstr>Dietetics Regulation and Education in Malaysia</vt:lpstr>
      <vt:lpstr>Acknowledgements </vt:lpstr>
      <vt:lpstr>Overview of Presentation </vt:lpstr>
      <vt:lpstr>Dietetics Profession in Malaysia</vt:lpstr>
      <vt:lpstr>The dietetics profession in Malaysia </vt:lpstr>
      <vt:lpstr>Who is Dietitian (Pegawai Dietetik) in Malaysia?</vt:lpstr>
      <vt:lpstr>Who can work as a Dietitian in Malaysia?</vt:lpstr>
      <vt:lpstr>Current employment of dietitians in Malaysia</vt:lpstr>
      <vt:lpstr>Developmental Milestone of Dietetics Profession</vt:lpstr>
      <vt:lpstr>Establishment of Malaysian Dietitian Association (MDA)</vt:lpstr>
      <vt:lpstr>Functions of Malaysian Dietitians’ Association</vt:lpstr>
      <vt:lpstr>PowerPoint Presentation</vt:lpstr>
      <vt:lpstr>PowerPoint Presentation</vt:lpstr>
      <vt:lpstr>Code of Ethics &amp; Professional Conduct</vt:lpstr>
      <vt:lpstr>Education Standard in Malaysia</vt:lpstr>
      <vt:lpstr>PowerPoint Presentation</vt:lpstr>
      <vt:lpstr>PowerPoint Presentation</vt:lpstr>
      <vt:lpstr>PowerPoint Presentation</vt:lpstr>
      <vt:lpstr>Dietetics curriculum require placements across 3 areas:</vt:lpstr>
      <vt:lpstr>Courses in Dietetics Programmes</vt:lpstr>
      <vt:lpstr>PowerPoint Presentation</vt:lpstr>
      <vt:lpstr>PowerPoint Presentation</vt:lpstr>
      <vt:lpstr>Future competencies of dietitians?</vt:lpstr>
      <vt:lpstr>PowerPoint Presentation</vt:lpstr>
      <vt:lpstr>Challenges In Dietetics Education</vt:lpstr>
      <vt:lpstr>Task Force Dietetics Education (TFDE) </vt:lpstr>
      <vt:lpstr>Program Structure in Universiti Putra Malaysia</vt:lpstr>
      <vt:lpstr>Program Goal – Graduates that; </vt:lpstr>
      <vt:lpstr>Entry into the Program</vt:lpstr>
      <vt:lpstr>Interview Session </vt:lpstr>
      <vt:lpstr>CURRICULUM STRUCTURE </vt:lpstr>
      <vt:lpstr>PowerPoint Presentation</vt:lpstr>
      <vt:lpstr>Professional Training </vt:lpstr>
      <vt:lpstr>Conclusion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Dietetics Regulation and Education in Malaysia</dc:title>
  <dc:creator>Reviewer</dc:creator>
  <cp:lastModifiedBy>Reviewer</cp:lastModifiedBy>
  <cp:revision>1</cp:revision>
  <dcterms:created xsi:type="dcterms:W3CDTF">2019-07-01T03:58:32Z</dcterms:created>
  <dcterms:modified xsi:type="dcterms:W3CDTF">2019-07-01T04:01:43Z</dcterms:modified>
</cp:coreProperties>
</file>